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309" r:id="rId2"/>
    <p:sldId id="256" r:id="rId3"/>
    <p:sldId id="274"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5" r:id="rId22"/>
    <p:sldId id="276" r:id="rId23"/>
    <p:sldId id="277" r:id="rId24"/>
    <p:sldId id="288" r:id="rId25"/>
    <p:sldId id="278" r:id="rId26"/>
    <p:sldId id="279" r:id="rId27"/>
    <p:sldId id="280" r:id="rId28"/>
    <p:sldId id="281" r:id="rId29"/>
    <p:sldId id="282" r:id="rId30"/>
    <p:sldId id="283" r:id="rId31"/>
    <p:sldId id="284" r:id="rId32"/>
    <p:sldId id="285" r:id="rId33"/>
    <p:sldId id="286" r:id="rId34"/>
    <p:sldId id="287"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8" r:id="rId54"/>
    <p:sldId id="307"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5" name="Rectangle 105"/>
          <p:cNvSpPr/>
          <p:nvPr/>
        </p:nvSpPr>
        <p:spPr>
          <a:xfrm rot="2700000">
            <a:off x="7446946" y="993285"/>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09" name="Group 408"/>
          <p:cNvGrpSpPr/>
          <p:nvPr/>
        </p:nvGrpSpPr>
        <p:grpSpPr>
          <a:xfrm>
            <a:off x="0" y="420256"/>
            <a:ext cx="9144000" cy="3795497"/>
            <a:chOff x="0" y="420256"/>
            <a:chExt cx="12188952" cy="3795497"/>
          </a:xfrm>
        </p:grpSpPr>
        <p:cxnSp>
          <p:nvCxnSpPr>
            <p:cNvPr id="410" name="Straight Connector 409"/>
            <p:cNvCxnSpPr/>
            <p:nvPr/>
          </p:nvCxnSpPr>
          <p:spPr>
            <a:xfrm>
              <a:off x="0" y="4215753"/>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p:nvPr/>
          </p:nvCxnSpPr>
          <p:spPr>
            <a:xfrm>
              <a:off x="0" y="379403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p:nvPr/>
          </p:nvCxnSpPr>
          <p:spPr>
            <a:xfrm>
              <a:off x="0" y="337231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Straight Connector 412"/>
            <p:cNvCxnSpPr/>
            <p:nvPr/>
          </p:nvCxnSpPr>
          <p:spPr>
            <a:xfrm>
              <a:off x="0" y="295058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Straight Connector 413"/>
            <p:cNvCxnSpPr/>
            <p:nvPr/>
          </p:nvCxnSpPr>
          <p:spPr>
            <a:xfrm>
              <a:off x="0" y="252886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5" name="Straight Connector 414"/>
            <p:cNvCxnSpPr/>
            <p:nvPr/>
          </p:nvCxnSpPr>
          <p:spPr>
            <a:xfrm>
              <a:off x="0" y="2107144"/>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6" name="Straight Connector 415"/>
            <p:cNvCxnSpPr/>
            <p:nvPr/>
          </p:nvCxnSpPr>
          <p:spPr>
            <a:xfrm>
              <a:off x="0" y="168542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7" name="Straight Connector 416"/>
            <p:cNvCxnSpPr/>
            <p:nvPr/>
          </p:nvCxnSpPr>
          <p:spPr>
            <a:xfrm>
              <a:off x="0" y="126370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8" name="Straight Connector 417"/>
            <p:cNvCxnSpPr/>
            <p:nvPr/>
          </p:nvCxnSpPr>
          <p:spPr>
            <a:xfrm>
              <a:off x="0" y="84197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9" name="Straight Connector 418"/>
            <p:cNvCxnSpPr/>
            <p:nvPr/>
          </p:nvCxnSpPr>
          <p:spPr>
            <a:xfrm>
              <a:off x="0" y="42025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9" name="Freeform 4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4" name="Oval 463"/>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5"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6" name="Oval 465"/>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7" name="Oval 466"/>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8" name="Oval 467"/>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9" name="Oval 468"/>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0" name="Oval 469"/>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 name="Oval 470"/>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2" name="Oval 471"/>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3" name="Oval 472"/>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4" name="Oval 473"/>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5"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6"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7"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8"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9"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0"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1"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2"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3"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4"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5"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6" name="Oval 485"/>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7" name="Oval 486"/>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8" name="Oval 487"/>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9" name="Oval 488"/>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0" name="Oval 489"/>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1" name="Oval 490"/>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2" name="Oval 491"/>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3" name="Oval 492"/>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4" name="Oval 493"/>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5" name="Oval 494"/>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6" name="Oval 495"/>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7"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8"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9"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0"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1"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2"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3"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4"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5"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6"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7"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8"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9"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0"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1"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2"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3"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4"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5"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6"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7"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8"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9"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0"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1"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3" name="Oval 522"/>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4" name="Oval 523"/>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5" name="Oval 524"/>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6" name="Oval 525"/>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7" name="Oval 526"/>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8" name="Oval 527"/>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9" name="Oval 528"/>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0" name="Oval 529"/>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1" name="Oval 530"/>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2" name="Oval 531"/>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3"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4"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5"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6"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7"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8"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9"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0"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1"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3"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4" name="Oval 543"/>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5" name="Oval 544"/>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6" name="Oval 545"/>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7" name="Oval 546"/>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8" name="Oval 547"/>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9" name="Oval 548"/>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0" name="Oval 549"/>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1" name="Oval 550"/>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 name="Oval 551"/>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 name="Oval 552"/>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4" name="Oval 553"/>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5"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6"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7"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8"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9"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0"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1"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2"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3"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4"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5"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6"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7" name="Oval 566"/>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8" name="Oval 567"/>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9" name="Oval 568"/>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0" name="Oval 569"/>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1" name="Oval 570"/>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2" name="Oval 571"/>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 name="Oval 572"/>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4" name="Oval 573"/>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5" name="Oval 574"/>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6" name="Oval 575"/>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7"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8"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9"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0"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1"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2"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4"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5"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6"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7"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8" name="Oval 587"/>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9" name="Oval 588"/>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0" name="Oval 589"/>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1" name="Oval 590"/>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2" name="Oval 591"/>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 name="Oval 592"/>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4" name="Oval 593"/>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5" name="Oval 594"/>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6" name="Oval 595"/>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7" name="Oval 596"/>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8" name="Oval 597"/>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9"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0"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1"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2"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3"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5"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6"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7"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8"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9"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0"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1" name="Oval 610"/>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2" name="Oval 611"/>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3" name="Oval 612"/>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4" name="Oval 613"/>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5" name="Oval 614"/>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6" name="Oval 615"/>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7" name="Oval 616"/>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8" name="Oval 617"/>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9" name="Oval 618"/>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0" name="Oval 619"/>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1"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2"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3"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4"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5"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6"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7"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8"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9"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0"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1"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2" name="Oval 631"/>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3" name="Oval 632"/>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 name="Oval 633"/>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5" name="Oval 634"/>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6" name="Oval 635"/>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7" name="Oval 636"/>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8" name="Oval 637"/>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9" name="Oval 638"/>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0" name="Oval 639"/>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1" name="Oval 640"/>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2" name="Oval 641"/>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3"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4"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6"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7"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8"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9"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0"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1"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2"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3"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4"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5" name="Oval 654"/>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6" name="Oval 655"/>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7" name="Oval 656"/>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8" name="Oval 657"/>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9" name="Oval 658"/>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0" name="Oval 659"/>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1" name="Oval 660"/>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2" name="Oval 661"/>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3" name="Oval 662"/>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4" name="Oval 663"/>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6"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7"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8"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9"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0"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1"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2"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3"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4"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5"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6" name="Oval 675"/>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7" name="Oval 676"/>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8" name="Oval 677"/>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9" name="Oval 678"/>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0" name="Oval 679"/>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1" name="Oval 680"/>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2" name="Oval 681"/>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3" name="Oval 682"/>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4" name="Oval 683"/>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5" name="Oval 684"/>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6" name="Oval 685"/>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7"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8"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9"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0"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1"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2"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3"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4"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5"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6"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7"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8"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0" name="Oval 699"/>
          <p:cNvSpPr/>
          <p:nvPr/>
        </p:nvSpPr>
        <p:spPr>
          <a:xfrm>
            <a:off x="71204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1" name="Oval 700"/>
          <p:cNvSpPr/>
          <p:nvPr/>
        </p:nvSpPr>
        <p:spPr>
          <a:xfrm>
            <a:off x="3774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2" name="Oval 701"/>
          <p:cNvSpPr/>
          <p:nvPr/>
        </p:nvSpPr>
        <p:spPr>
          <a:xfrm>
            <a:off x="12203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3" name="Oval 702"/>
          <p:cNvSpPr/>
          <p:nvPr/>
        </p:nvSpPr>
        <p:spPr>
          <a:xfrm>
            <a:off x="20632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4" name="Oval 703"/>
          <p:cNvSpPr/>
          <p:nvPr/>
        </p:nvSpPr>
        <p:spPr>
          <a:xfrm>
            <a:off x="29060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5" name="Oval 704"/>
          <p:cNvSpPr/>
          <p:nvPr/>
        </p:nvSpPr>
        <p:spPr>
          <a:xfrm>
            <a:off x="37489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6" name="Oval 705"/>
          <p:cNvSpPr/>
          <p:nvPr/>
        </p:nvSpPr>
        <p:spPr>
          <a:xfrm>
            <a:off x="45918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7" name="Oval 706"/>
          <p:cNvSpPr/>
          <p:nvPr/>
        </p:nvSpPr>
        <p:spPr>
          <a:xfrm>
            <a:off x="54347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8" name="Oval 707"/>
          <p:cNvSpPr/>
          <p:nvPr/>
        </p:nvSpPr>
        <p:spPr>
          <a:xfrm>
            <a:off x="62776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9" name="Oval 708"/>
          <p:cNvSpPr/>
          <p:nvPr/>
        </p:nvSpPr>
        <p:spPr>
          <a:xfrm>
            <a:off x="88062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0" name="Oval 709"/>
          <p:cNvSpPr/>
          <p:nvPr/>
        </p:nvSpPr>
        <p:spPr>
          <a:xfrm>
            <a:off x="79633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1" name="Oval 710"/>
          <p:cNvSpPr/>
          <p:nvPr/>
        </p:nvSpPr>
        <p:spPr>
          <a:xfrm>
            <a:off x="71204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2" name="Oval 711"/>
          <p:cNvSpPr/>
          <p:nvPr/>
        </p:nvSpPr>
        <p:spPr>
          <a:xfrm>
            <a:off x="3774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3" name="Oval 712"/>
          <p:cNvSpPr/>
          <p:nvPr/>
        </p:nvSpPr>
        <p:spPr>
          <a:xfrm>
            <a:off x="12203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4" name="Oval 713"/>
          <p:cNvSpPr/>
          <p:nvPr/>
        </p:nvSpPr>
        <p:spPr>
          <a:xfrm>
            <a:off x="20632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5" name="Oval 714"/>
          <p:cNvSpPr/>
          <p:nvPr/>
        </p:nvSpPr>
        <p:spPr>
          <a:xfrm>
            <a:off x="29060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6" name="Oval 715"/>
          <p:cNvSpPr/>
          <p:nvPr/>
        </p:nvSpPr>
        <p:spPr>
          <a:xfrm>
            <a:off x="37489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7" name="Oval 716"/>
          <p:cNvSpPr/>
          <p:nvPr/>
        </p:nvSpPr>
        <p:spPr>
          <a:xfrm>
            <a:off x="45918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8" name="Oval 717"/>
          <p:cNvSpPr/>
          <p:nvPr/>
        </p:nvSpPr>
        <p:spPr>
          <a:xfrm>
            <a:off x="54347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9" name="Oval 718"/>
          <p:cNvSpPr/>
          <p:nvPr/>
        </p:nvSpPr>
        <p:spPr>
          <a:xfrm>
            <a:off x="62776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0" name="Oval 719"/>
          <p:cNvSpPr/>
          <p:nvPr/>
        </p:nvSpPr>
        <p:spPr>
          <a:xfrm>
            <a:off x="88062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1" name="Oval 720"/>
          <p:cNvSpPr/>
          <p:nvPr/>
        </p:nvSpPr>
        <p:spPr>
          <a:xfrm>
            <a:off x="79633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2" name="Oval 721"/>
          <p:cNvSpPr/>
          <p:nvPr/>
        </p:nvSpPr>
        <p:spPr>
          <a:xfrm>
            <a:off x="71204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3" name="Oval 722"/>
          <p:cNvSpPr/>
          <p:nvPr/>
        </p:nvSpPr>
        <p:spPr>
          <a:xfrm>
            <a:off x="3774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4" name="Oval 723"/>
          <p:cNvSpPr/>
          <p:nvPr/>
        </p:nvSpPr>
        <p:spPr>
          <a:xfrm>
            <a:off x="12203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5" name="Oval 724"/>
          <p:cNvSpPr/>
          <p:nvPr/>
        </p:nvSpPr>
        <p:spPr>
          <a:xfrm>
            <a:off x="20632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6" name="Oval 725"/>
          <p:cNvSpPr/>
          <p:nvPr/>
        </p:nvSpPr>
        <p:spPr>
          <a:xfrm>
            <a:off x="29060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7" name="Oval 726"/>
          <p:cNvSpPr/>
          <p:nvPr/>
        </p:nvSpPr>
        <p:spPr>
          <a:xfrm>
            <a:off x="37489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8" name="Oval 727"/>
          <p:cNvSpPr/>
          <p:nvPr/>
        </p:nvSpPr>
        <p:spPr>
          <a:xfrm>
            <a:off x="45918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9" name="Oval 728"/>
          <p:cNvSpPr/>
          <p:nvPr/>
        </p:nvSpPr>
        <p:spPr>
          <a:xfrm>
            <a:off x="54347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0" name="Oval 729"/>
          <p:cNvSpPr/>
          <p:nvPr/>
        </p:nvSpPr>
        <p:spPr>
          <a:xfrm>
            <a:off x="62776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1" name="Oval 730"/>
          <p:cNvSpPr/>
          <p:nvPr/>
        </p:nvSpPr>
        <p:spPr>
          <a:xfrm>
            <a:off x="88062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2" name="Oval 731"/>
          <p:cNvSpPr/>
          <p:nvPr/>
        </p:nvSpPr>
        <p:spPr>
          <a:xfrm>
            <a:off x="79633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3" name="Oval 732"/>
          <p:cNvSpPr/>
          <p:nvPr/>
        </p:nvSpPr>
        <p:spPr>
          <a:xfrm>
            <a:off x="71204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4" name="Oval 733"/>
          <p:cNvSpPr/>
          <p:nvPr/>
        </p:nvSpPr>
        <p:spPr>
          <a:xfrm>
            <a:off x="3774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5" name="Oval 734"/>
          <p:cNvSpPr/>
          <p:nvPr/>
        </p:nvSpPr>
        <p:spPr>
          <a:xfrm>
            <a:off x="12203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6" name="Oval 735"/>
          <p:cNvSpPr/>
          <p:nvPr/>
        </p:nvSpPr>
        <p:spPr>
          <a:xfrm>
            <a:off x="20632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7" name="Oval 736"/>
          <p:cNvSpPr/>
          <p:nvPr/>
        </p:nvSpPr>
        <p:spPr>
          <a:xfrm>
            <a:off x="29060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8" name="Oval 737"/>
          <p:cNvSpPr/>
          <p:nvPr/>
        </p:nvSpPr>
        <p:spPr>
          <a:xfrm>
            <a:off x="37489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9" name="Oval 738"/>
          <p:cNvSpPr/>
          <p:nvPr/>
        </p:nvSpPr>
        <p:spPr>
          <a:xfrm>
            <a:off x="45918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0" name="Oval 739"/>
          <p:cNvSpPr/>
          <p:nvPr/>
        </p:nvSpPr>
        <p:spPr>
          <a:xfrm>
            <a:off x="54347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1" name="Oval 740"/>
          <p:cNvSpPr/>
          <p:nvPr/>
        </p:nvSpPr>
        <p:spPr>
          <a:xfrm>
            <a:off x="62776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2" name="Oval 741"/>
          <p:cNvSpPr/>
          <p:nvPr/>
        </p:nvSpPr>
        <p:spPr>
          <a:xfrm>
            <a:off x="88062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3" name="Oval 742"/>
          <p:cNvSpPr/>
          <p:nvPr/>
        </p:nvSpPr>
        <p:spPr>
          <a:xfrm>
            <a:off x="79633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4" name="Oval 743"/>
          <p:cNvSpPr/>
          <p:nvPr/>
        </p:nvSpPr>
        <p:spPr>
          <a:xfrm>
            <a:off x="71204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5" name="Oval 744"/>
          <p:cNvSpPr/>
          <p:nvPr/>
        </p:nvSpPr>
        <p:spPr>
          <a:xfrm>
            <a:off x="3774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6" name="Oval 745"/>
          <p:cNvSpPr/>
          <p:nvPr/>
        </p:nvSpPr>
        <p:spPr>
          <a:xfrm>
            <a:off x="12203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7" name="Oval 746"/>
          <p:cNvSpPr/>
          <p:nvPr/>
        </p:nvSpPr>
        <p:spPr>
          <a:xfrm>
            <a:off x="20632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8" name="Oval 747"/>
          <p:cNvSpPr/>
          <p:nvPr/>
        </p:nvSpPr>
        <p:spPr>
          <a:xfrm>
            <a:off x="29060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9" name="Oval 748"/>
          <p:cNvSpPr/>
          <p:nvPr/>
        </p:nvSpPr>
        <p:spPr>
          <a:xfrm>
            <a:off x="37489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0" name="Oval 749"/>
          <p:cNvSpPr/>
          <p:nvPr/>
        </p:nvSpPr>
        <p:spPr>
          <a:xfrm>
            <a:off x="45918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1" name="Oval 750"/>
          <p:cNvSpPr/>
          <p:nvPr/>
        </p:nvSpPr>
        <p:spPr>
          <a:xfrm>
            <a:off x="54347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2" name="Oval 751"/>
          <p:cNvSpPr/>
          <p:nvPr/>
        </p:nvSpPr>
        <p:spPr>
          <a:xfrm>
            <a:off x="62776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3" name="Oval 752"/>
          <p:cNvSpPr/>
          <p:nvPr/>
        </p:nvSpPr>
        <p:spPr>
          <a:xfrm>
            <a:off x="88062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4" name="Oval 753"/>
          <p:cNvSpPr/>
          <p:nvPr/>
        </p:nvSpPr>
        <p:spPr>
          <a:xfrm>
            <a:off x="79633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0719949B-3A3A-4755-87D6-50848448FFCA}"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F23E82-6921-461E-A83D-7CC59FE66B18}"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1294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19949B-3A3A-4755-87D6-50848448FFCA}"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295040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0"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19949B-3A3A-4755-87D6-50848448FFCA}"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F23E82-6921-461E-A83D-7CC59FE66B18}" type="slidenum">
              <a:rPr lang="en-US" smtClean="0"/>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897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19949B-3A3A-4755-87D6-50848448FFCA}"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312777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9" name="Group 8"/>
          <p:cNvGrpSpPr/>
          <p:nvPr/>
        </p:nvGrpSpPr>
        <p:grpSpPr>
          <a:xfrm>
            <a:off x="0" y="420256"/>
            <a:ext cx="9144000" cy="3795497"/>
            <a:chOff x="0" y="420256"/>
            <a:chExt cx="12188952" cy="3795497"/>
          </a:xfrm>
        </p:grpSpPr>
        <p:cxnSp>
          <p:nvCxnSpPr>
            <p:cNvPr id="10" name="Straight Connector 9"/>
            <p:cNvCxnSpPr/>
            <p:nvPr/>
          </p:nvCxnSpPr>
          <p:spPr>
            <a:xfrm>
              <a:off x="0" y="4215753"/>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379403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337231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295058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252886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2107144"/>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168542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126370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84197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42025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 name="Freeform 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1"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2"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3"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4"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5"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6"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7"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8"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9"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2"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3"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5"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6"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7"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8"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9"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0"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1"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2"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3"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4"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5"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6"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7"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8"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9"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0"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1"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2"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3"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4"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5"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6"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7"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8"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9"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0"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1"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2"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3"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4"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5"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6"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7"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8"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9"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0"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1"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2"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4"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5"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6"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7"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8"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9"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0"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1"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2"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3"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4"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5"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6"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 name="Oval 189"/>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 name="Oval 191"/>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 name="Oval 192"/>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 name="Oval 193"/>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 name="Oval 194"/>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 name="Oval 195"/>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 name="Oval 196"/>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 name="Oval 197"/>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 name="Oval 198"/>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 name="Oval 199"/>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1" name="Oval 200"/>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2" name="Oval 201"/>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3" name="Oval 202"/>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4" name="Oval 203"/>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5" name="Oval 204"/>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6" name="Oval 205"/>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7" name="Oval 206"/>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8" name="Oval 207"/>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9" name="Oval 208"/>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0" name="Oval 209"/>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1" name="Oval 210"/>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2"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3"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4"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5" name="Oval 214"/>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6" name="Oval 215"/>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7" name="Oval 216"/>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8" name="Oval 217"/>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9" name="Oval 218"/>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0" name="Oval 219"/>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1" name="Oval 220"/>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2" name="Oval 221"/>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3" name="Oval 222"/>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4" name="Oval 223"/>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5" name="Oval 224"/>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6" name="Oval 225"/>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7" name="Oval 226"/>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8" name="Oval 227"/>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9" name="Oval 228"/>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0" name="Oval 229"/>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1" name="Oval 230"/>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2" name="Oval 231"/>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3" name="Oval 232"/>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4" name="Oval 233"/>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5" name="Oval 234"/>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6" name="Oval 235"/>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7" name="Oval 236"/>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8" name="Oval 237"/>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9" name="Oval 238"/>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0" name="Oval 239"/>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1" name="Oval 240"/>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2" name="Oval 241"/>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3" name="Oval 242"/>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4" name="Oval 243"/>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5" name="Oval 244"/>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6" name="Oval 245"/>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7" name="Oval 246"/>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8" name="Oval 247"/>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9" name="Oval 248"/>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0" name="Oval 249"/>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1" name="Oval 250"/>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2" name="Oval 251"/>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3" name="Oval 252"/>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4" name="Oval 253"/>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5" name="Oval 254"/>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6" name="Oval 255"/>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7" name="Oval 256"/>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8" name="Oval 257"/>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9" name="Oval 258"/>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0" name="Oval 259"/>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1" name="Oval 260"/>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2" name="Oval 261"/>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3" name="Oval 262"/>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4" name="Oval 263"/>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5" name="Oval 264"/>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6" name="Oval 265"/>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7" name="Oval 266"/>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8" name="Oval 267"/>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9" name="Oval 268"/>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0" name="Oval 269"/>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1" name="Oval 270"/>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2" name="Oval 271"/>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3" name="Oval 272"/>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4" name="Oval 273"/>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5" name="Oval 274"/>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6" name="Oval 275"/>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7" name="Oval 276"/>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8" name="Oval 277"/>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9" name="Oval 278"/>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0" name="Oval 279"/>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1" name="Oval 280"/>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2" name="Oval 281"/>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3" name="Oval 282"/>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4" name="Oval 283"/>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5" name="Oval 284"/>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6" name="Oval 285"/>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7" name="Oval 286"/>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8" name="Oval 287"/>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9" name="Oval 288"/>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0" name="Oval 289"/>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1" name="Oval 290"/>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2" name="Oval 291"/>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3" name="Oval 292"/>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4" name="Oval 293"/>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5" name="Oval 294"/>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6" name="Oval 295"/>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7" name="Oval 296"/>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8" name="Oval 297"/>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0" name="Oval 299"/>
          <p:cNvSpPr/>
          <p:nvPr/>
        </p:nvSpPr>
        <p:spPr>
          <a:xfrm>
            <a:off x="71204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1" name="Oval 300"/>
          <p:cNvSpPr/>
          <p:nvPr/>
        </p:nvSpPr>
        <p:spPr>
          <a:xfrm>
            <a:off x="3774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2" name="Oval 301"/>
          <p:cNvSpPr/>
          <p:nvPr/>
        </p:nvSpPr>
        <p:spPr>
          <a:xfrm>
            <a:off x="12203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3" name="Oval 302"/>
          <p:cNvSpPr/>
          <p:nvPr/>
        </p:nvSpPr>
        <p:spPr>
          <a:xfrm>
            <a:off x="20632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4" name="Oval 303"/>
          <p:cNvSpPr/>
          <p:nvPr/>
        </p:nvSpPr>
        <p:spPr>
          <a:xfrm>
            <a:off x="29060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5" name="Oval 304"/>
          <p:cNvSpPr/>
          <p:nvPr/>
        </p:nvSpPr>
        <p:spPr>
          <a:xfrm>
            <a:off x="37489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6" name="Oval 305"/>
          <p:cNvSpPr/>
          <p:nvPr/>
        </p:nvSpPr>
        <p:spPr>
          <a:xfrm>
            <a:off x="45918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7" name="Oval 306"/>
          <p:cNvSpPr/>
          <p:nvPr/>
        </p:nvSpPr>
        <p:spPr>
          <a:xfrm>
            <a:off x="54347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8" name="Oval 307"/>
          <p:cNvSpPr/>
          <p:nvPr/>
        </p:nvSpPr>
        <p:spPr>
          <a:xfrm>
            <a:off x="62776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9" name="Oval 308"/>
          <p:cNvSpPr/>
          <p:nvPr/>
        </p:nvSpPr>
        <p:spPr>
          <a:xfrm>
            <a:off x="88062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0" name="Oval 309"/>
          <p:cNvSpPr/>
          <p:nvPr/>
        </p:nvSpPr>
        <p:spPr>
          <a:xfrm>
            <a:off x="79633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1" name="Oval 310"/>
          <p:cNvSpPr/>
          <p:nvPr/>
        </p:nvSpPr>
        <p:spPr>
          <a:xfrm>
            <a:off x="71204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2" name="Oval 311"/>
          <p:cNvSpPr/>
          <p:nvPr/>
        </p:nvSpPr>
        <p:spPr>
          <a:xfrm>
            <a:off x="3774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3" name="Oval 312"/>
          <p:cNvSpPr/>
          <p:nvPr/>
        </p:nvSpPr>
        <p:spPr>
          <a:xfrm>
            <a:off x="12203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4" name="Oval 313"/>
          <p:cNvSpPr/>
          <p:nvPr/>
        </p:nvSpPr>
        <p:spPr>
          <a:xfrm>
            <a:off x="20632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5" name="Oval 314"/>
          <p:cNvSpPr/>
          <p:nvPr/>
        </p:nvSpPr>
        <p:spPr>
          <a:xfrm>
            <a:off x="29060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6" name="Oval 315"/>
          <p:cNvSpPr/>
          <p:nvPr/>
        </p:nvSpPr>
        <p:spPr>
          <a:xfrm>
            <a:off x="37489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7" name="Oval 316"/>
          <p:cNvSpPr/>
          <p:nvPr/>
        </p:nvSpPr>
        <p:spPr>
          <a:xfrm>
            <a:off x="45918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8" name="Oval 317"/>
          <p:cNvSpPr/>
          <p:nvPr/>
        </p:nvSpPr>
        <p:spPr>
          <a:xfrm>
            <a:off x="54347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9" name="Oval 318"/>
          <p:cNvSpPr/>
          <p:nvPr/>
        </p:nvSpPr>
        <p:spPr>
          <a:xfrm>
            <a:off x="62776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0" name="Oval 319"/>
          <p:cNvSpPr/>
          <p:nvPr/>
        </p:nvSpPr>
        <p:spPr>
          <a:xfrm>
            <a:off x="88062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1" name="Oval 320"/>
          <p:cNvSpPr/>
          <p:nvPr/>
        </p:nvSpPr>
        <p:spPr>
          <a:xfrm>
            <a:off x="79633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2" name="Oval 321"/>
          <p:cNvSpPr/>
          <p:nvPr/>
        </p:nvSpPr>
        <p:spPr>
          <a:xfrm>
            <a:off x="71204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3" name="Oval 322"/>
          <p:cNvSpPr/>
          <p:nvPr/>
        </p:nvSpPr>
        <p:spPr>
          <a:xfrm>
            <a:off x="3774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4" name="Oval 323"/>
          <p:cNvSpPr/>
          <p:nvPr/>
        </p:nvSpPr>
        <p:spPr>
          <a:xfrm>
            <a:off x="12203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5" name="Oval 324"/>
          <p:cNvSpPr/>
          <p:nvPr/>
        </p:nvSpPr>
        <p:spPr>
          <a:xfrm>
            <a:off x="20632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6" name="Oval 325"/>
          <p:cNvSpPr/>
          <p:nvPr/>
        </p:nvSpPr>
        <p:spPr>
          <a:xfrm>
            <a:off x="29060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7" name="Oval 326"/>
          <p:cNvSpPr/>
          <p:nvPr/>
        </p:nvSpPr>
        <p:spPr>
          <a:xfrm>
            <a:off x="37489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8" name="Oval 327"/>
          <p:cNvSpPr/>
          <p:nvPr/>
        </p:nvSpPr>
        <p:spPr>
          <a:xfrm>
            <a:off x="45918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9" name="Oval 328"/>
          <p:cNvSpPr/>
          <p:nvPr/>
        </p:nvSpPr>
        <p:spPr>
          <a:xfrm>
            <a:off x="54347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0" name="Oval 329"/>
          <p:cNvSpPr/>
          <p:nvPr/>
        </p:nvSpPr>
        <p:spPr>
          <a:xfrm>
            <a:off x="62776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1" name="Oval 330"/>
          <p:cNvSpPr/>
          <p:nvPr/>
        </p:nvSpPr>
        <p:spPr>
          <a:xfrm>
            <a:off x="88062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2" name="Oval 331"/>
          <p:cNvSpPr/>
          <p:nvPr/>
        </p:nvSpPr>
        <p:spPr>
          <a:xfrm>
            <a:off x="79633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3" name="Oval 332"/>
          <p:cNvSpPr/>
          <p:nvPr/>
        </p:nvSpPr>
        <p:spPr>
          <a:xfrm>
            <a:off x="71204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4" name="Oval 333"/>
          <p:cNvSpPr/>
          <p:nvPr/>
        </p:nvSpPr>
        <p:spPr>
          <a:xfrm>
            <a:off x="3774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5" name="Oval 334"/>
          <p:cNvSpPr/>
          <p:nvPr/>
        </p:nvSpPr>
        <p:spPr>
          <a:xfrm>
            <a:off x="12203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6" name="Oval 335"/>
          <p:cNvSpPr/>
          <p:nvPr/>
        </p:nvSpPr>
        <p:spPr>
          <a:xfrm>
            <a:off x="20632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7" name="Oval 336"/>
          <p:cNvSpPr/>
          <p:nvPr/>
        </p:nvSpPr>
        <p:spPr>
          <a:xfrm>
            <a:off x="29060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8" name="Oval 337"/>
          <p:cNvSpPr/>
          <p:nvPr/>
        </p:nvSpPr>
        <p:spPr>
          <a:xfrm>
            <a:off x="37489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9" name="Oval 338"/>
          <p:cNvSpPr/>
          <p:nvPr/>
        </p:nvSpPr>
        <p:spPr>
          <a:xfrm>
            <a:off x="45918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0" name="Oval 339"/>
          <p:cNvSpPr/>
          <p:nvPr/>
        </p:nvSpPr>
        <p:spPr>
          <a:xfrm>
            <a:off x="54347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1" name="Oval 340"/>
          <p:cNvSpPr/>
          <p:nvPr/>
        </p:nvSpPr>
        <p:spPr>
          <a:xfrm>
            <a:off x="62776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2" name="Oval 341"/>
          <p:cNvSpPr/>
          <p:nvPr/>
        </p:nvSpPr>
        <p:spPr>
          <a:xfrm>
            <a:off x="88062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3" name="Oval 342"/>
          <p:cNvSpPr/>
          <p:nvPr/>
        </p:nvSpPr>
        <p:spPr>
          <a:xfrm>
            <a:off x="79633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4" name="Oval 343"/>
          <p:cNvSpPr/>
          <p:nvPr/>
        </p:nvSpPr>
        <p:spPr>
          <a:xfrm>
            <a:off x="71204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5" name="Oval 344"/>
          <p:cNvSpPr/>
          <p:nvPr/>
        </p:nvSpPr>
        <p:spPr>
          <a:xfrm>
            <a:off x="3774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6" name="Oval 345"/>
          <p:cNvSpPr/>
          <p:nvPr/>
        </p:nvSpPr>
        <p:spPr>
          <a:xfrm>
            <a:off x="12203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7" name="Oval 346"/>
          <p:cNvSpPr/>
          <p:nvPr/>
        </p:nvSpPr>
        <p:spPr>
          <a:xfrm>
            <a:off x="20632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8" name="Oval 347"/>
          <p:cNvSpPr/>
          <p:nvPr/>
        </p:nvSpPr>
        <p:spPr>
          <a:xfrm>
            <a:off x="29060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9" name="Oval 348"/>
          <p:cNvSpPr/>
          <p:nvPr/>
        </p:nvSpPr>
        <p:spPr>
          <a:xfrm>
            <a:off x="37489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0" name="Oval 349"/>
          <p:cNvSpPr/>
          <p:nvPr/>
        </p:nvSpPr>
        <p:spPr>
          <a:xfrm>
            <a:off x="45918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1" name="Oval 350"/>
          <p:cNvSpPr/>
          <p:nvPr/>
        </p:nvSpPr>
        <p:spPr>
          <a:xfrm>
            <a:off x="54347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2" name="Oval 351"/>
          <p:cNvSpPr/>
          <p:nvPr/>
        </p:nvSpPr>
        <p:spPr>
          <a:xfrm>
            <a:off x="62776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3" name="Oval 352"/>
          <p:cNvSpPr/>
          <p:nvPr/>
        </p:nvSpPr>
        <p:spPr>
          <a:xfrm>
            <a:off x="88062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4" name="Oval 353"/>
          <p:cNvSpPr/>
          <p:nvPr/>
        </p:nvSpPr>
        <p:spPr>
          <a:xfrm>
            <a:off x="79633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19949B-3A3A-4755-87D6-50848448FFCA}"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F23E82-6921-461E-A83D-7CC59FE66B18}"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9575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719949B-3A3A-4755-87D6-50848448FFCA}" type="datetimeFigureOut">
              <a:rPr lang="en-US" smtClean="0"/>
              <a:t>9/10/2016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3032413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3"/>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719949B-3A3A-4755-87D6-50848448FFCA}" type="datetimeFigureOut">
              <a:rPr lang="en-US" smtClean="0"/>
              <a:t>9/10/2016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1153297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719949B-3A3A-4755-87D6-50848448FFCA}" type="datetimeFigureOut">
              <a:rPr lang="en-US" smtClean="0"/>
              <a:t>9/10/2016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1257705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19949B-3A3A-4755-87D6-50848448FFCA}" type="datetimeFigureOut">
              <a:rPr lang="en-US" smtClean="0"/>
              <a:t>9/10/2016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975240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19949B-3A3A-4755-87D6-50848448FFCA}" type="datetimeFigureOut">
              <a:rPr lang="en-US" smtClean="0"/>
              <a:t>9/10/2016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F23E82-6921-461E-A83D-7CC59FE66B18}" type="slidenum">
              <a:rPr lang="en-US" smtClean="0"/>
              <a:t>‹#›</a:t>
            </a:fld>
            <a:endParaRPr lang="en-US"/>
          </a:p>
        </p:txBody>
      </p:sp>
    </p:spTree>
    <p:extLst>
      <p:ext uri="{BB962C8B-B14F-4D97-AF65-F5344CB8AC3E}">
        <p14:creationId xmlns:p14="http://schemas.microsoft.com/office/powerpoint/2010/main" val="2972171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3">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19949B-3A3A-4755-87D6-50848448FFCA}" type="datetimeFigureOut">
              <a:rPr lang="en-US" smtClean="0"/>
              <a:t>9/10/2016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F23E82-6921-461E-A83D-7CC59FE66B18}" type="slidenum">
              <a:rPr lang="en-US" smtClean="0"/>
              <a:t>‹#›</a:t>
            </a:fld>
            <a:endParaRPr lang="en-US"/>
          </a:p>
        </p:txBody>
      </p:sp>
      <p:cxnSp>
        <p:nvCxnSpPr>
          <p:cNvPr id="9" name="Straight Connector 8"/>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2152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4"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6"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0719949B-3A3A-4755-87D6-50848448FFCA}" type="datetimeFigureOut">
              <a:rPr lang="en-US" smtClean="0"/>
              <a:t>9/10/2016</a:t>
            </a:fld>
            <a:endParaRPr lang="en-US"/>
          </a:p>
        </p:txBody>
      </p:sp>
      <p:sp>
        <p:nvSpPr>
          <p:cNvPr id="5" name="Footer Placeholder 4"/>
          <p:cNvSpPr>
            <a:spLocks noGrp="1"/>
          </p:cNvSpPr>
          <p:nvPr>
            <p:ph type="ftr" sz="quarter" idx="3"/>
          </p:nvPr>
        </p:nvSpPr>
        <p:spPr>
          <a:xfrm>
            <a:off x="3632199"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7F23E82-6921-461E-A83D-7CC59FE66B18}" type="slidenum">
              <a:rPr lang="en-US" smtClean="0"/>
              <a:t>‹#›</a:t>
            </a:fld>
            <a:endParaRPr lang="en-US"/>
          </a:p>
        </p:txBody>
      </p:sp>
      <p:cxnSp>
        <p:nvCxnSpPr>
          <p:cNvPr id="7" name="Straight Connector 6"/>
          <p:cNvCxnSpPr/>
          <p:nvPr/>
        </p:nvCxnSpPr>
        <p:spPr>
          <a:xfrm flipV="1">
            <a:off x="571500" y="826324"/>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56205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257800"/>
            <a:ext cx="5829300" cy="1463040"/>
          </a:xfrm>
        </p:spPr>
        <p:txBody>
          <a:bodyPr/>
          <a:lstStyle/>
          <a:p>
            <a:pPr algn="l"/>
            <a:r>
              <a:rPr lang="en-US" dirty="0" smtClean="0"/>
              <a:t>The English colonies, </a:t>
            </a:r>
            <a:br>
              <a:rPr lang="en-US" dirty="0" smtClean="0"/>
            </a:br>
            <a:r>
              <a:rPr lang="en-US" dirty="0" smtClean="0"/>
              <a:t>1607 - 1754</a:t>
            </a:r>
            <a:endParaRPr lang="en-US" dirty="0"/>
          </a:p>
        </p:txBody>
      </p:sp>
      <p:sp>
        <p:nvSpPr>
          <p:cNvPr id="5" name="Text Placeholder 4"/>
          <p:cNvSpPr>
            <a:spLocks noGrp="1"/>
          </p:cNvSpPr>
          <p:nvPr>
            <p:ph type="body" idx="1"/>
          </p:nvPr>
        </p:nvSpPr>
        <p:spPr>
          <a:xfrm>
            <a:off x="6477000" y="5257800"/>
            <a:ext cx="2400300" cy="1463040"/>
          </a:xfrm>
        </p:spPr>
        <p:txBody>
          <a:bodyPr/>
          <a:lstStyle/>
          <a:p>
            <a:r>
              <a:rPr lang="en-US" b="1" dirty="0" smtClean="0"/>
              <a:t>Lecture Material: </a:t>
            </a:r>
          </a:p>
          <a:p>
            <a:pPr marL="285750" indent="-285750">
              <a:buFont typeface="Wingdings" panose="05000000000000000000" pitchFamily="2" charset="2"/>
              <a:buChar char="Ø"/>
            </a:pPr>
            <a:r>
              <a:rPr lang="en-US" b="1" dirty="0" smtClean="0"/>
              <a:t>New England Colonies</a:t>
            </a:r>
          </a:p>
          <a:p>
            <a:pPr marL="285750" indent="-285750">
              <a:buFont typeface="Wingdings" panose="05000000000000000000" pitchFamily="2" charset="2"/>
              <a:buChar char="Ø"/>
            </a:pPr>
            <a:r>
              <a:rPr lang="en-US" b="1" dirty="0" smtClean="0"/>
              <a:t>Southern Colonies</a:t>
            </a:r>
          </a:p>
          <a:p>
            <a:pPr marL="285750" indent="-285750">
              <a:buFont typeface="Wingdings" panose="05000000000000000000" pitchFamily="2" charset="2"/>
              <a:buChar char="Ø"/>
            </a:pPr>
            <a:r>
              <a:rPr lang="en-US" b="1" dirty="0" smtClean="0"/>
              <a:t>Middle Colonies</a:t>
            </a: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200"/>
            <a:ext cx="9144000" cy="5143500"/>
          </a:xfrm>
          <a:prstGeom prst="rect">
            <a:avLst/>
          </a:prstGeom>
        </p:spPr>
      </p:pic>
    </p:spTree>
    <p:extLst>
      <p:ext uri="{BB962C8B-B14F-4D97-AF65-F5344CB8AC3E}">
        <p14:creationId xmlns:p14="http://schemas.microsoft.com/office/powerpoint/2010/main" val="4186169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Education</a:t>
            </a:r>
            <a:endParaRPr lang="en-US" dirty="0"/>
          </a:p>
        </p:txBody>
      </p:sp>
      <p:sp>
        <p:nvSpPr>
          <p:cNvPr id="3" name="Content Placeholder 2"/>
          <p:cNvSpPr>
            <a:spLocks noGrp="1"/>
          </p:cNvSpPr>
          <p:nvPr>
            <p:ph sz="half" idx="1"/>
          </p:nvPr>
        </p:nvSpPr>
        <p:spPr>
          <a:xfrm>
            <a:off x="768096" y="1752600"/>
            <a:ext cx="3566160" cy="4556760"/>
          </a:xfrm>
        </p:spPr>
        <p:txBody>
          <a:bodyPr>
            <a:normAutofit lnSpcReduction="10000"/>
          </a:bodyPr>
          <a:lstStyle/>
          <a:p>
            <a:r>
              <a:rPr lang="en-US" dirty="0" smtClean="0"/>
              <a:t>The origins of public education are closely tied to religious education throughout America. </a:t>
            </a:r>
            <a:endParaRPr lang="en-US" dirty="0"/>
          </a:p>
          <a:p>
            <a:r>
              <a:rPr lang="en-US" dirty="0" smtClean="0"/>
              <a:t>The Puritans were especially devoted to teaching even the underclasses to read because they viewed the interpretation of the Bible to be essential to the survival of their “City Upon a Hill.” </a:t>
            </a:r>
            <a:endParaRPr lang="en-US" dirty="0" smtClean="0"/>
          </a:p>
          <a:p>
            <a:r>
              <a:rPr lang="en-US" dirty="0" smtClean="0"/>
              <a:t>Today, the idea of religious indoctrination in public education is considered a violation of first amendment rights and the so-called “separation of church and state.”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457200"/>
            <a:ext cx="4413662" cy="6096000"/>
          </a:xfrm>
        </p:spPr>
      </p:pic>
    </p:spTree>
    <p:extLst>
      <p:ext uri="{BB962C8B-B14F-4D97-AF65-F5344CB8AC3E}">
        <p14:creationId xmlns:p14="http://schemas.microsoft.com/office/powerpoint/2010/main" val="494416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The Mayflower Compact</a:t>
            </a:r>
            <a:endParaRPr lang="en-US" i="1" dirty="0"/>
          </a:p>
        </p:txBody>
      </p:sp>
      <p:pic>
        <p:nvPicPr>
          <p:cNvPr id="6" name="Picture Placeholder 5"/>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3040" b="13040"/>
          <a:stretch>
            <a:fillRect/>
          </a:stretch>
        </p:blipFill>
        <p:spPr/>
      </p:pic>
      <p:sp>
        <p:nvSpPr>
          <p:cNvPr id="5" name="Text Placeholder 4"/>
          <p:cNvSpPr>
            <a:spLocks noGrp="1"/>
          </p:cNvSpPr>
          <p:nvPr>
            <p:ph type="body" sz="half" idx="2"/>
          </p:nvPr>
        </p:nvSpPr>
        <p:spPr/>
        <p:txBody>
          <a:bodyPr/>
          <a:lstStyle/>
          <a:p>
            <a:r>
              <a:rPr lang="en-US" dirty="0" smtClean="0"/>
              <a:t>The Mayflower Compact was the first written plan for self-government ever put into effect in the American colonies. </a:t>
            </a:r>
            <a:endParaRPr lang="en-US" dirty="0"/>
          </a:p>
        </p:txBody>
      </p:sp>
    </p:spTree>
    <p:extLst>
      <p:ext uri="{BB962C8B-B14F-4D97-AF65-F5344CB8AC3E}">
        <p14:creationId xmlns:p14="http://schemas.microsoft.com/office/powerpoint/2010/main" val="11875751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77000" y="4648200"/>
            <a:ext cx="2514600" cy="1981200"/>
          </a:xfrm>
        </p:spPr>
        <p:txBody>
          <a:bodyPr>
            <a:normAutofit fontScale="90000"/>
          </a:bodyPr>
          <a:lstStyle/>
          <a:p>
            <a:pPr algn="l"/>
            <a:r>
              <a:rPr lang="en-US" dirty="0" smtClean="0"/>
              <a:t>Town Hall </a:t>
            </a:r>
            <a:r>
              <a:rPr lang="en-US" dirty="0" smtClean="0"/>
              <a:t>Meetings: DIRECT </a:t>
            </a:r>
            <a:r>
              <a:rPr lang="en-US" dirty="0" err="1" smtClean="0"/>
              <a:t>dEMOCRACY</a:t>
            </a:r>
            <a:endParaRPr lang="en-US" dirty="0"/>
          </a:p>
        </p:txBody>
      </p:sp>
      <p:sp>
        <p:nvSpPr>
          <p:cNvPr id="2" name="Text Placeholder 1"/>
          <p:cNvSpPr>
            <a:spLocks noGrp="1"/>
          </p:cNvSpPr>
          <p:nvPr>
            <p:ph type="body" sz="half" idx="2"/>
          </p:nvPr>
        </p:nvSpPr>
        <p:spPr>
          <a:xfrm>
            <a:off x="152400" y="4648200"/>
            <a:ext cx="6096000" cy="2057400"/>
          </a:xfrm>
        </p:spPr>
        <p:txBody>
          <a:bodyPr>
            <a:noAutofit/>
          </a:bodyPr>
          <a:lstStyle/>
          <a:p>
            <a:r>
              <a:rPr lang="en-US" sz="2000" dirty="0" smtClean="0"/>
              <a:t>New England’s commitment to Town Hall Meetings are as close as any area in Colonial America ever came to direct democracy – the sort of democracy practiced in Athens – thus the term “Athenian democracy.” </a:t>
            </a:r>
            <a:r>
              <a:rPr lang="en-US" sz="2000" dirty="0" smtClean="0"/>
              <a:t>Norman Rockwell’s famous “Four Freedom’s” panels – including “Freedom of Speech,” celebrate a longstanding tradition in American History which goes back to Colonial New England. </a:t>
            </a:r>
            <a:endParaRPr lang="en-US" sz="2000" dirty="0"/>
          </a:p>
        </p:txBody>
      </p:sp>
      <p:sp>
        <p:nvSpPr>
          <p:cNvPr id="8" name="Rounded Rectangle 7"/>
          <p:cNvSpPr/>
          <p:nvPr/>
        </p:nvSpPr>
        <p:spPr>
          <a:xfrm>
            <a:off x="1752600" y="2514600"/>
            <a:ext cx="2286000" cy="182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Norman Rockwell’s town hall meetings weren’t exactly the same, but they were a part of an old tradition!</a:t>
            </a:r>
            <a:endParaRPr lang="en-US" dirty="0"/>
          </a:p>
        </p:txBody>
      </p:sp>
      <p:sp>
        <p:nvSpPr>
          <p:cNvPr id="9" name="Right Arrow 8"/>
          <p:cNvSpPr/>
          <p:nvPr/>
        </p:nvSpPr>
        <p:spPr>
          <a:xfrm rot="20597871">
            <a:off x="3637993" y="2548768"/>
            <a:ext cx="244020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76" t="15066" r="-76" b="45722"/>
          <a:stretch/>
        </p:blipFill>
        <p:spPr bwMode="auto">
          <a:xfrm>
            <a:off x="0" y="0"/>
            <a:ext cx="9141714"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6288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dirty="0" smtClean="0"/>
              <a:t>The Fundamental Orders of Connecticut</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4641" b="4641"/>
          <a:stretch>
            <a:fillRect/>
          </a:stretch>
        </p:blipFill>
        <p:spPr/>
      </p:pic>
      <p:sp>
        <p:nvSpPr>
          <p:cNvPr id="2" name="Text Placeholder 1"/>
          <p:cNvSpPr>
            <a:spLocks noGrp="1"/>
          </p:cNvSpPr>
          <p:nvPr>
            <p:ph type="body" sz="half" idx="2"/>
          </p:nvPr>
        </p:nvSpPr>
        <p:spPr>
          <a:xfrm>
            <a:off x="6324600" y="4648200"/>
            <a:ext cx="2590800" cy="2209800"/>
          </a:xfrm>
        </p:spPr>
        <p:txBody>
          <a:bodyPr>
            <a:normAutofit/>
          </a:bodyPr>
          <a:lstStyle/>
          <a:p>
            <a:r>
              <a:rPr lang="en-US" dirty="0" smtClean="0"/>
              <a:t>Thomas Hooker, the founder of Connecticut, put forth the Fundamental Orders of Connecticut.  The document essential granted suffrage to all men – regardless of religious affiliation. </a:t>
            </a:r>
            <a:endParaRPr lang="en-US" dirty="0"/>
          </a:p>
        </p:txBody>
      </p:sp>
    </p:spTree>
    <p:extLst>
      <p:ext uri="{BB962C8B-B14F-4D97-AF65-F5344CB8AC3E}">
        <p14:creationId xmlns:p14="http://schemas.microsoft.com/office/powerpoint/2010/main" val="247114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 City Upon a Hill” – Original Text </a:t>
            </a:r>
            <a:endParaRPr lang="en-US" dirty="0"/>
          </a:p>
        </p:txBody>
      </p:sp>
      <p:sp>
        <p:nvSpPr>
          <p:cNvPr id="6" name="Content Placeholder 5"/>
          <p:cNvSpPr>
            <a:spLocks noGrp="1"/>
          </p:cNvSpPr>
          <p:nvPr>
            <p:ph idx="1"/>
          </p:nvPr>
        </p:nvSpPr>
        <p:spPr>
          <a:xfrm>
            <a:off x="228600" y="1960418"/>
            <a:ext cx="8763000" cy="4876800"/>
          </a:xfrm>
        </p:spPr>
        <p:txBody>
          <a:bodyPr>
            <a:noAutofit/>
          </a:bodyPr>
          <a:lstStyle/>
          <a:p>
            <a:pPr marL="0" indent="0">
              <a:buNone/>
            </a:pPr>
            <a:r>
              <a:rPr lang="en-US" sz="1800" dirty="0" smtClean="0"/>
              <a:t>“Now </a:t>
            </a:r>
            <a:r>
              <a:rPr lang="en-US" sz="1800" dirty="0"/>
              <a:t>the </a:t>
            </a:r>
            <a:r>
              <a:rPr lang="en-US" sz="1800" dirty="0" err="1"/>
              <a:t>onely</a:t>
            </a:r>
            <a:r>
              <a:rPr lang="en-US" sz="1800" dirty="0"/>
              <a:t> way to </a:t>
            </a:r>
            <a:r>
              <a:rPr lang="en-US" sz="1800" dirty="0" err="1"/>
              <a:t>avoyde</a:t>
            </a:r>
            <a:r>
              <a:rPr lang="en-US" sz="1800" dirty="0"/>
              <a:t> this </a:t>
            </a:r>
            <a:r>
              <a:rPr lang="en-US" sz="1800" dirty="0" err="1"/>
              <a:t>shipwracke</a:t>
            </a:r>
            <a:r>
              <a:rPr lang="en-US" sz="1800" dirty="0"/>
              <a:t> and to provide for our posterity is to </a:t>
            </a:r>
            <a:r>
              <a:rPr lang="en-US" sz="1800" dirty="0" err="1"/>
              <a:t>followe</a:t>
            </a:r>
            <a:r>
              <a:rPr lang="en-US" sz="1800" dirty="0"/>
              <a:t> the </a:t>
            </a:r>
            <a:r>
              <a:rPr lang="en-US" sz="1800" dirty="0" err="1"/>
              <a:t>Counsell</a:t>
            </a:r>
            <a:r>
              <a:rPr lang="en-US" sz="1800" dirty="0"/>
              <a:t> of Micah, to doe Justly, to love mercy, to </a:t>
            </a:r>
            <a:r>
              <a:rPr lang="en-US" sz="1800" dirty="0" err="1"/>
              <a:t>walke</a:t>
            </a:r>
            <a:r>
              <a:rPr lang="en-US" sz="1800" dirty="0"/>
              <a:t> humbly with our God, for this end, wee must be </a:t>
            </a:r>
            <a:r>
              <a:rPr lang="en-US" sz="1800" dirty="0" err="1"/>
              <a:t>knitt</a:t>
            </a:r>
            <a:r>
              <a:rPr lang="en-US" sz="1800" dirty="0"/>
              <a:t> together in this </a:t>
            </a:r>
            <a:r>
              <a:rPr lang="en-US" sz="1800" dirty="0" err="1"/>
              <a:t>worke</a:t>
            </a:r>
            <a:r>
              <a:rPr lang="en-US" sz="1800" dirty="0"/>
              <a:t> as one man, wee must </a:t>
            </a:r>
            <a:r>
              <a:rPr lang="en-US" sz="1800" dirty="0" err="1"/>
              <a:t>entertaine</a:t>
            </a:r>
            <a:r>
              <a:rPr lang="en-US" sz="1800" dirty="0"/>
              <a:t> each other in brotherly </a:t>
            </a:r>
            <a:r>
              <a:rPr lang="en-US" sz="1800" dirty="0" err="1"/>
              <a:t>Affeccion</a:t>
            </a:r>
            <a:r>
              <a:rPr lang="en-US" sz="1800" dirty="0"/>
              <a:t>, wee must be willing to abridge our selves of our superfluities, for the supply of others necessities, wee must uphold a familiar Commerce together in all </a:t>
            </a:r>
            <a:r>
              <a:rPr lang="en-US" sz="1800" dirty="0" err="1"/>
              <a:t>meekenes</a:t>
            </a:r>
            <a:r>
              <a:rPr lang="en-US" sz="1800" dirty="0"/>
              <a:t>, </a:t>
            </a:r>
            <a:r>
              <a:rPr lang="en-US" sz="1800" dirty="0" err="1"/>
              <a:t>gentlenes</a:t>
            </a:r>
            <a:r>
              <a:rPr lang="en-US" sz="1800" dirty="0"/>
              <a:t>, patience and </a:t>
            </a:r>
            <a:r>
              <a:rPr lang="en-US" sz="1800" dirty="0" err="1"/>
              <a:t>liberallity</a:t>
            </a:r>
            <a:r>
              <a:rPr lang="en-US" sz="1800" dirty="0"/>
              <a:t>, wee must delight in </a:t>
            </a:r>
            <a:r>
              <a:rPr lang="en-US" sz="1800" dirty="0" err="1"/>
              <a:t>eache</a:t>
            </a:r>
            <a:r>
              <a:rPr lang="en-US" sz="1800" dirty="0"/>
              <a:t> other, make others </a:t>
            </a:r>
            <a:r>
              <a:rPr lang="en-US" sz="1800" dirty="0" err="1"/>
              <a:t>Condicions</a:t>
            </a:r>
            <a:r>
              <a:rPr lang="en-US" sz="1800" dirty="0"/>
              <a:t> our </a:t>
            </a:r>
            <a:r>
              <a:rPr lang="en-US" sz="1800" dirty="0" err="1"/>
              <a:t>owne</a:t>
            </a:r>
            <a:r>
              <a:rPr lang="en-US" sz="1800" dirty="0"/>
              <a:t> </a:t>
            </a:r>
            <a:r>
              <a:rPr lang="en-US" sz="1800" dirty="0" err="1"/>
              <a:t>rejoyce</a:t>
            </a:r>
            <a:r>
              <a:rPr lang="en-US" sz="1800" dirty="0"/>
              <a:t> together, </a:t>
            </a:r>
            <a:r>
              <a:rPr lang="en-US" sz="1800" dirty="0" err="1"/>
              <a:t>mourne</a:t>
            </a:r>
            <a:r>
              <a:rPr lang="en-US" sz="1800" dirty="0"/>
              <a:t> together, </a:t>
            </a:r>
            <a:r>
              <a:rPr lang="en-US" sz="1800" dirty="0" err="1"/>
              <a:t>labour</a:t>
            </a:r>
            <a:r>
              <a:rPr lang="en-US" sz="1800" dirty="0"/>
              <a:t>, and suffer together, </a:t>
            </a:r>
            <a:r>
              <a:rPr lang="en-US" sz="1800" dirty="0" err="1"/>
              <a:t>allwayes</a:t>
            </a:r>
            <a:r>
              <a:rPr lang="en-US" sz="1800" dirty="0"/>
              <a:t> </a:t>
            </a:r>
            <a:r>
              <a:rPr lang="en-US" sz="1800" dirty="0" err="1"/>
              <a:t>haveing</a:t>
            </a:r>
            <a:r>
              <a:rPr lang="en-US" sz="1800" dirty="0"/>
              <a:t> before our eyes our Commission and Community in the </a:t>
            </a:r>
            <a:r>
              <a:rPr lang="en-US" sz="1800" dirty="0" err="1"/>
              <a:t>worke</a:t>
            </a:r>
            <a:r>
              <a:rPr lang="en-US" sz="1800" dirty="0"/>
              <a:t>, our Community as members of the same body, </a:t>
            </a:r>
            <a:r>
              <a:rPr lang="en-US" sz="1800" dirty="0" err="1"/>
              <a:t>soe</a:t>
            </a:r>
            <a:r>
              <a:rPr lang="en-US" sz="1800" dirty="0"/>
              <a:t> shall wee </a:t>
            </a:r>
            <a:r>
              <a:rPr lang="en-US" sz="1800" dirty="0" err="1"/>
              <a:t>keepe</a:t>
            </a:r>
            <a:r>
              <a:rPr lang="en-US" sz="1800" dirty="0"/>
              <a:t> the </a:t>
            </a:r>
            <a:r>
              <a:rPr lang="en-US" sz="1800" dirty="0" err="1"/>
              <a:t>unitie</a:t>
            </a:r>
            <a:r>
              <a:rPr lang="en-US" sz="1800" dirty="0"/>
              <a:t> of the spirit in the bond of peace, the Lord will be our God and delight to dwell among us, as his </a:t>
            </a:r>
            <a:r>
              <a:rPr lang="en-US" sz="1800" dirty="0" err="1"/>
              <a:t>owne</a:t>
            </a:r>
            <a:r>
              <a:rPr lang="en-US" sz="1800" dirty="0"/>
              <a:t> people and will </a:t>
            </a:r>
            <a:r>
              <a:rPr lang="en-US" sz="1800" dirty="0" err="1"/>
              <a:t>commaund</a:t>
            </a:r>
            <a:r>
              <a:rPr lang="en-US" sz="1800" dirty="0"/>
              <a:t> a blessing upon us in all our </a:t>
            </a:r>
            <a:r>
              <a:rPr lang="en-US" sz="1800" dirty="0" err="1"/>
              <a:t>wayes</a:t>
            </a:r>
            <a:r>
              <a:rPr lang="en-US" sz="1800" dirty="0"/>
              <a:t>, </a:t>
            </a:r>
            <a:r>
              <a:rPr lang="en-US" sz="1800" dirty="0" err="1"/>
              <a:t>soe</a:t>
            </a:r>
            <a:r>
              <a:rPr lang="en-US" sz="1800" dirty="0"/>
              <a:t> that wee shall see much more of his </a:t>
            </a:r>
            <a:r>
              <a:rPr lang="en-US" sz="1800" dirty="0" err="1"/>
              <a:t>wisdome</a:t>
            </a:r>
            <a:r>
              <a:rPr lang="en-US" sz="1800" dirty="0"/>
              <a:t> power </a:t>
            </a:r>
            <a:r>
              <a:rPr lang="en-US" sz="1800" dirty="0" err="1"/>
              <a:t>goodnes</a:t>
            </a:r>
            <a:r>
              <a:rPr lang="en-US" sz="1800" dirty="0"/>
              <a:t> and </a:t>
            </a:r>
            <a:r>
              <a:rPr lang="en-US" sz="1800" dirty="0" err="1"/>
              <a:t>truthe</a:t>
            </a:r>
            <a:r>
              <a:rPr lang="en-US" sz="1800" dirty="0"/>
              <a:t> then formerly wee have </a:t>
            </a:r>
            <a:r>
              <a:rPr lang="en-US" sz="1800" dirty="0" err="1"/>
              <a:t>beene</a:t>
            </a:r>
            <a:r>
              <a:rPr lang="en-US" sz="1800" dirty="0"/>
              <a:t> acquainted with, wee shall </a:t>
            </a:r>
            <a:r>
              <a:rPr lang="en-US" sz="1800" dirty="0" err="1"/>
              <a:t>finde</a:t>
            </a:r>
            <a:r>
              <a:rPr lang="en-US" sz="1800" dirty="0"/>
              <a:t> that the God of </a:t>
            </a:r>
            <a:r>
              <a:rPr lang="en-US" sz="1800" dirty="0" err="1"/>
              <a:t>Israell</a:t>
            </a:r>
            <a:r>
              <a:rPr lang="en-US" sz="1800" dirty="0"/>
              <a:t> is among us, when </a:t>
            </a:r>
            <a:r>
              <a:rPr lang="en-US" sz="1800" dirty="0" err="1"/>
              <a:t>tenn</a:t>
            </a:r>
            <a:r>
              <a:rPr lang="en-US" sz="1800" dirty="0"/>
              <a:t> of us shall be able to resist a thousand of our </a:t>
            </a:r>
            <a:r>
              <a:rPr lang="en-US" sz="1800" dirty="0" smtClean="0"/>
              <a:t>enemies</a:t>
            </a:r>
            <a:r>
              <a:rPr lang="en-US" sz="1800" dirty="0"/>
              <a:t> When </a:t>
            </a:r>
            <a:r>
              <a:rPr lang="en-US" sz="1800" dirty="0" err="1"/>
              <a:t>hee</a:t>
            </a:r>
            <a:r>
              <a:rPr lang="en-US" sz="1800" dirty="0"/>
              <a:t> shall make us a </a:t>
            </a:r>
            <a:r>
              <a:rPr lang="en-US" sz="1800" dirty="0" err="1"/>
              <a:t>prayse</a:t>
            </a:r>
            <a:r>
              <a:rPr lang="en-US" sz="1800" dirty="0"/>
              <a:t> and glory, that men shall say of succeeding </a:t>
            </a:r>
            <a:r>
              <a:rPr lang="en-US" sz="1800" dirty="0" err="1"/>
              <a:t>plantacions</a:t>
            </a:r>
            <a:r>
              <a:rPr lang="en-US" sz="1800" dirty="0"/>
              <a:t>: the lord make it like that of New England: for wee must Consider that wee shall be as a </a:t>
            </a:r>
            <a:r>
              <a:rPr lang="en-US" sz="1800" dirty="0" err="1"/>
              <a:t>Citty</a:t>
            </a:r>
            <a:r>
              <a:rPr lang="en-US" sz="1800" dirty="0"/>
              <a:t> upon a Hill, the </a:t>
            </a:r>
            <a:r>
              <a:rPr lang="en-US" sz="1800" dirty="0" err="1"/>
              <a:t>eies</a:t>
            </a:r>
            <a:r>
              <a:rPr lang="en-US" sz="1800" dirty="0"/>
              <a:t> of all people are </a:t>
            </a:r>
            <a:r>
              <a:rPr lang="en-US" sz="1800" dirty="0" err="1"/>
              <a:t>uppon</a:t>
            </a:r>
            <a:r>
              <a:rPr lang="en-US" sz="1800" dirty="0"/>
              <a:t> us</a:t>
            </a:r>
            <a:r>
              <a:rPr lang="en-US" sz="1800" dirty="0" smtClean="0"/>
              <a:t>;</a:t>
            </a:r>
            <a:r>
              <a:rPr lang="en-US" sz="1800" dirty="0"/>
              <a:t> </a:t>
            </a:r>
            <a:r>
              <a:rPr lang="en-US" sz="1800" dirty="0" err="1"/>
              <a:t>soe</a:t>
            </a:r>
            <a:r>
              <a:rPr lang="en-US" sz="1800" dirty="0"/>
              <a:t> that if wee shall </a:t>
            </a:r>
            <a:r>
              <a:rPr lang="en-US" sz="1800" dirty="0" err="1"/>
              <a:t>deale</a:t>
            </a:r>
            <a:r>
              <a:rPr lang="en-US" sz="1800" dirty="0"/>
              <a:t> falsely with our god in this </a:t>
            </a:r>
            <a:r>
              <a:rPr lang="en-US" sz="1800" dirty="0" err="1"/>
              <a:t>worke</a:t>
            </a:r>
            <a:r>
              <a:rPr lang="en-US" sz="1800" dirty="0"/>
              <a:t> wee have undertaken and </a:t>
            </a:r>
            <a:r>
              <a:rPr lang="en-US" sz="1800" dirty="0" err="1"/>
              <a:t>soe</a:t>
            </a:r>
            <a:r>
              <a:rPr lang="en-US" sz="1800" dirty="0"/>
              <a:t> cause him to </a:t>
            </a:r>
            <a:r>
              <a:rPr lang="en-US" sz="1800" dirty="0" err="1"/>
              <a:t>withdrawe</a:t>
            </a:r>
            <a:r>
              <a:rPr lang="en-US" sz="1800" dirty="0"/>
              <a:t> his present help from us, </a:t>
            </a:r>
          </a:p>
        </p:txBody>
      </p:sp>
    </p:spTree>
    <p:extLst>
      <p:ext uri="{BB962C8B-B14F-4D97-AF65-F5344CB8AC3E}">
        <p14:creationId xmlns:p14="http://schemas.microsoft.com/office/powerpoint/2010/main" val="1928907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 Jonathan Winthrop, 1630</a:t>
            </a:r>
            <a:endParaRPr lang="en-US" dirty="0"/>
          </a:p>
        </p:txBody>
      </p:sp>
      <p:sp>
        <p:nvSpPr>
          <p:cNvPr id="3" name="Content Placeholder 2"/>
          <p:cNvSpPr>
            <a:spLocks noGrp="1"/>
          </p:cNvSpPr>
          <p:nvPr>
            <p:ph idx="1"/>
          </p:nvPr>
        </p:nvSpPr>
        <p:spPr>
          <a:xfrm>
            <a:off x="609600" y="1905000"/>
            <a:ext cx="8382000" cy="4876800"/>
          </a:xfrm>
        </p:spPr>
        <p:txBody>
          <a:bodyPr>
            <a:noAutofit/>
          </a:bodyPr>
          <a:lstStyle/>
          <a:p>
            <a:pPr marL="0" indent="0">
              <a:buNone/>
            </a:pPr>
            <a:r>
              <a:rPr lang="en-US" sz="1800" dirty="0"/>
              <a:t>W</a:t>
            </a:r>
            <a:r>
              <a:rPr lang="en-US" sz="1800" dirty="0" smtClean="0"/>
              <a:t>ee </a:t>
            </a:r>
            <a:r>
              <a:rPr lang="en-US" sz="1800" dirty="0"/>
              <a:t>shall be made a story and a byword through the world, wee shall open the </a:t>
            </a:r>
            <a:r>
              <a:rPr lang="en-US" sz="1800" dirty="0" err="1"/>
              <a:t>mouthes</a:t>
            </a:r>
            <a:r>
              <a:rPr lang="en-US" sz="1800" dirty="0"/>
              <a:t> of enemies to </a:t>
            </a:r>
            <a:r>
              <a:rPr lang="en-US" sz="1800" dirty="0" err="1"/>
              <a:t>speake</a:t>
            </a:r>
            <a:r>
              <a:rPr lang="en-US" sz="1800" dirty="0"/>
              <a:t> </a:t>
            </a:r>
            <a:r>
              <a:rPr lang="en-US" sz="1800" dirty="0" err="1"/>
              <a:t>evill</a:t>
            </a:r>
            <a:r>
              <a:rPr lang="en-US" sz="1800" dirty="0"/>
              <a:t> of the </a:t>
            </a:r>
            <a:r>
              <a:rPr lang="en-US" sz="1800" dirty="0" err="1"/>
              <a:t>wayes</a:t>
            </a:r>
            <a:r>
              <a:rPr lang="en-US" sz="1800" dirty="0"/>
              <a:t> of god and all </a:t>
            </a:r>
            <a:r>
              <a:rPr lang="en-US" sz="1800" dirty="0" err="1"/>
              <a:t>professours</a:t>
            </a:r>
            <a:r>
              <a:rPr lang="en-US" sz="1800" dirty="0"/>
              <a:t> for Gods sake; wee shall shame the faces of many of gods worthy servants, and cause </a:t>
            </a:r>
            <a:r>
              <a:rPr lang="en-US" sz="1800" dirty="0" err="1"/>
              <a:t>theire</a:t>
            </a:r>
            <a:r>
              <a:rPr lang="en-US" sz="1800" dirty="0"/>
              <a:t> prayers to be turned into </a:t>
            </a:r>
            <a:r>
              <a:rPr lang="en-US" sz="1800" dirty="0" err="1"/>
              <a:t>Cursses</a:t>
            </a:r>
            <a:r>
              <a:rPr lang="en-US" sz="1800" dirty="0"/>
              <a:t> upon us till wee be consumed out of the good land whether wee are going: And to </a:t>
            </a:r>
            <a:r>
              <a:rPr lang="en-US" sz="1800" dirty="0" err="1"/>
              <a:t>shutt</a:t>
            </a:r>
            <a:r>
              <a:rPr lang="en-US" sz="1800" dirty="0"/>
              <a:t> </a:t>
            </a:r>
            <a:r>
              <a:rPr lang="en-US" sz="1800" dirty="0" err="1"/>
              <a:t>upp</a:t>
            </a:r>
            <a:r>
              <a:rPr lang="en-US" sz="1800" dirty="0"/>
              <a:t> this discourse with that </a:t>
            </a:r>
            <a:r>
              <a:rPr lang="en-US" sz="1800" dirty="0" err="1"/>
              <a:t>exhortacion</a:t>
            </a:r>
            <a:r>
              <a:rPr lang="en-US" sz="1800" dirty="0"/>
              <a:t> of Moses that </a:t>
            </a:r>
            <a:r>
              <a:rPr lang="en-US" sz="1800" dirty="0" err="1"/>
              <a:t>faithfull</a:t>
            </a:r>
            <a:r>
              <a:rPr lang="en-US" sz="1800" dirty="0"/>
              <a:t> servant of the Lord in his last farewell to </a:t>
            </a:r>
            <a:r>
              <a:rPr lang="en-US" sz="1800" dirty="0" err="1"/>
              <a:t>Israell</a:t>
            </a:r>
            <a:r>
              <a:rPr lang="en-US" sz="1800" dirty="0"/>
              <a:t> Deut. 30. Beloved there is now sett before us life, and good, </a:t>
            </a:r>
            <a:r>
              <a:rPr lang="en-US" sz="1800" dirty="0" err="1"/>
              <a:t>deathe</a:t>
            </a:r>
            <a:r>
              <a:rPr lang="en-US" sz="1800" dirty="0"/>
              <a:t> and </a:t>
            </a:r>
            <a:r>
              <a:rPr lang="en-US" sz="1800" dirty="0" err="1"/>
              <a:t>evill</a:t>
            </a:r>
            <a:r>
              <a:rPr lang="en-US" sz="1800" dirty="0"/>
              <a:t> in that wee are </a:t>
            </a:r>
            <a:r>
              <a:rPr lang="en-US" sz="1800" dirty="0" err="1"/>
              <a:t>Commaunded</a:t>
            </a:r>
            <a:r>
              <a:rPr lang="en-US" sz="1800" dirty="0"/>
              <a:t> this day to love the Lord our God, and to love one another to </a:t>
            </a:r>
            <a:r>
              <a:rPr lang="en-US" sz="1800" dirty="0" err="1"/>
              <a:t>walke</a:t>
            </a:r>
            <a:r>
              <a:rPr lang="en-US" sz="1800" dirty="0"/>
              <a:t> in his </a:t>
            </a:r>
            <a:r>
              <a:rPr lang="en-US" sz="1800" dirty="0" err="1"/>
              <a:t>wayes</a:t>
            </a:r>
            <a:r>
              <a:rPr lang="en-US" sz="1800" dirty="0"/>
              <a:t> and to </a:t>
            </a:r>
            <a:r>
              <a:rPr lang="en-US" sz="1800" dirty="0" err="1"/>
              <a:t>keepe</a:t>
            </a:r>
            <a:r>
              <a:rPr lang="en-US" sz="1800" dirty="0"/>
              <a:t> his </a:t>
            </a:r>
            <a:r>
              <a:rPr lang="en-US" sz="1800" dirty="0" err="1"/>
              <a:t>Commaundements</a:t>
            </a:r>
            <a:r>
              <a:rPr lang="en-US" sz="1800" dirty="0"/>
              <a:t> and his Ordinance, and his </a:t>
            </a:r>
            <a:r>
              <a:rPr lang="en-US" sz="1800" dirty="0" err="1"/>
              <a:t>lawes</a:t>
            </a:r>
            <a:r>
              <a:rPr lang="en-US" sz="1800" dirty="0"/>
              <a:t>, and the Articles of our Covenant with him that wee may live and be </a:t>
            </a:r>
            <a:r>
              <a:rPr lang="en-US" sz="1800" dirty="0" err="1"/>
              <a:t>multiplyed</a:t>
            </a:r>
            <a:r>
              <a:rPr lang="en-US" sz="1800" dirty="0"/>
              <a:t>, and that the Lord our God may blesse us in the land whether wee </a:t>
            </a:r>
            <a:r>
              <a:rPr lang="en-US" sz="1800" dirty="0" err="1"/>
              <a:t>goe</a:t>
            </a:r>
            <a:r>
              <a:rPr lang="en-US" sz="1800" dirty="0"/>
              <a:t> to </a:t>
            </a:r>
            <a:r>
              <a:rPr lang="en-US" sz="1800" dirty="0" err="1"/>
              <a:t>possesse</a:t>
            </a:r>
            <a:r>
              <a:rPr lang="en-US" sz="1800" dirty="0"/>
              <a:t> it: But if our </a:t>
            </a:r>
            <a:r>
              <a:rPr lang="en-US" sz="1800" dirty="0" err="1"/>
              <a:t>heartes</a:t>
            </a:r>
            <a:r>
              <a:rPr lang="en-US" sz="1800" dirty="0"/>
              <a:t> shall </a:t>
            </a:r>
            <a:r>
              <a:rPr lang="en-US" sz="1800" dirty="0" err="1"/>
              <a:t>turne</a:t>
            </a:r>
            <a:r>
              <a:rPr lang="en-US" sz="1800" dirty="0"/>
              <a:t> away </a:t>
            </a:r>
            <a:r>
              <a:rPr lang="en-US" sz="1800" dirty="0" err="1"/>
              <a:t>soe</a:t>
            </a:r>
            <a:r>
              <a:rPr lang="en-US" sz="1800" dirty="0"/>
              <a:t> that wee will not obey, but shall be seduced and </a:t>
            </a:r>
            <a:r>
              <a:rPr lang="en-US" sz="1800" dirty="0" err="1"/>
              <a:t>worshipp</a:t>
            </a:r>
            <a:r>
              <a:rPr lang="en-US" sz="1800" dirty="0"/>
              <a:t> other Gods our pleasures, and </a:t>
            </a:r>
            <a:r>
              <a:rPr lang="en-US" sz="1800" dirty="0" err="1"/>
              <a:t>proffitts</a:t>
            </a:r>
            <a:r>
              <a:rPr lang="en-US" sz="1800" dirty="0"/>
              <a:t>, and serve them, it is propounded unto us this day, wee shall surely </a:t>
            </a:r>
            <a:r>
              <a:rPr lang="en-US" sz="1800" dirty="0" err="1"/>
              <a:t>perishe</a:t>
            </a:r>
            <a:r>
              <a:rPr lang="en-US" sz="1800" dirty="0"/>
              <a:t> out of the good Land whether wee </a:t>
            </a:r>
            <a:r>
              <a:rPr lang="en-US" sz="1800" dirty="0" err="1"/>
              <a:t>passe</a:t>
            </a:r>
            <a:r>
              <a:rPr lang="en-US" sz="1800" dirty="0"/>
              <a:t> over this vast Sea to </a:t>
            </a:r>
            <a:r>
              <a:rPr lang="en-US" sz="1800" dirty="0" err="1"/>
              <a:t>possesse</a:t>
            </a:r>
            <a:r>
              <a:rPr lang="en-US" sz="1800" dirty="0"/>
              <a:t> it; Therefore </a:t>
            </a:r>
            <a:r>
              <a:rPr lang="en-US" sz="1800" dirty="0" err="1"/>
              <a:t>lett</a:t>
            </a:r>
            <a:r>
              <a:rPr lang="en-US" sz="1800" dirty="0"/>
              <a:t> us choose life, </a:t>
            </a:r>
            <a:r>
              <a:rPr lang="en-US" sz="1800" dirty="0" smtClean="0"/>
              <a:t>that </a:t>
            </a:r>
            <a:r>
              <a:rPr lang="en-US" sz="1800" dirty="0"/>
              <a:t>wee, and our </a:t>
            </a:r>
            <a:r>
              <a:rPr lang="en-US" sz="1800" dirty="0" err="1"/>
              <a:t>Seede</a:t>
            </a:r>
            <a:r>
              <a:rPr lang="en-US" sz="1800" dirty="0"/>
              <a:t>, </a:t>
            </a:r>
            <a:r>
              <a:rPr lang="en-US" sz="1800" dirty="0" smtClean="0"/>
              <a:t>may </a:t>
            </a:r>
            <a:r>
              <a:rPr lang="en-US" sz="1800" dirty="0"/>
              <a:t>live; by </a:t>
            </a:r>
            <a:r>
              <a:rPr lang="en-US" sz="1800" dirty="0" err="1"/>
              <a:t>obeyeing</a:t>
            </a:r>
            <a:r>
              <a:rPr lang="en-US" sz="1800" dirty="0"/>
              <a:t> his </a:t>
            </a:r>
            <a:r>
              <a:rPr lang="en-US" sz="1800" dirty="0" err="1" smtClean="0"/>
              <a:t>voyce</a:t>
            </a:r>
            <a:r>
              <a:rPr lang="en-US" sz="1800" dirty="0"/>
              <a:t>, and </a:t>
            </a:r>
            <a:r>
              <a:rPr lang="en-US" sz="1800" dirty="0" err="1"/>
              <a:t>cleaveing</a:t>
            </a:r>
            <a:r>
              <a:rPr lang="en-US" sz="1800" dirty="0"/>
              <a:t> to him, </a:t>
            </a:r>
            <a:r>
              <a:rPr lang="en-US" sz="1800" dirty="0" smtClean="0"/>
              <a:t>for </a:t>
            </a:r>
            <a:r>
              <a:rPr lang="en-US" sz="1800" dirty="0" err="1"/>
              <a:t>hee</a:t>
            </a:r>
            <a:r>
              <a:rPr lang="en-US" sz="1800" dirty="0"/>
              <a:t> is our life, and </a:t>
            </a:r>
            <a:r>
              <a:rPr lang="en-US" sz="1800" dirty="0" smtClean="0"/>
              <a:t>our </a:t>
            </a:r>
            <a:r>
              <a:rPr lang="en-US" sz="1800" dirty="0"/>
              <a:t>prosperity</a:t>
            </a:r>
            <a:r>
              <a:rPr lang="en-US" sz="1800" dirty="0" smtClean="0"/>
              <a:t>.” </a:t>
            </a:r>
            <a:endParaRPr lang="en-US" sz="1800" dirty="0"/>
          </a:p>
          <a:p>
            <a:pPr marL="0" indent="0">
              <a:buNone/>
            </a:pPr>
            <a:endParaRPr lang="en-US" sz="1800" dirty="0"/>
          </a:p>
          <a:p>
            <a:pPr marL="0" indent="0">
              <a:buNone/>
            </a:pPr>
            <a:endParaRPr lang="en-US" sz="1800" dirty="0"/>
          </a:p>
          <a:p>
            <a:pPr marL="0" indent="0">
              <a:buNone/>
            </a:pPr>
            <a:endParaRPr lang="en-US" sz="1800" dirty="0"/>
          </a:p>
        </p:txBody>
      </p:sp>
    </p:spTree>
    <p:extLst>
      <p:ext uri="{BB962C8B-B14F-4D97-AF65-F5344CB8AC3E}">
        <p14:creationId xmlns:p14="http://schemas.microsoft.com/office/powerpoint/2010/main" val="3442174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290054" cy="1499616"/>
          </a:xfrm>
        </p:spPr>
        <p:txBody>
          <a:bodyPr>
            <a:normAutofit fontScale="90000"/>
          </a:bodyPr>
          <a:lstStyle/>
          <a:p>
            <a:r>
              <a:rPr lang="en-US" dirty="0" smtClean="0"/>
              <a:t>Massachusetts Bay Colony - Puritan New England: “A City Upon a Hill</a:t>
            </a:r>
            <a:r>
              <a:rPr lang="en-US" dirty="0" smtClean="0"/>
              <a:t>” (1630)</a:t>
            </a:r>
            <a:endParaRPr lang="en-US" dirty="0"/>
          </a:p>
        </p:txBody>
      </p:sp>
      <p:sp>
        <p:nvSpPr>
          <p:cNvPr id="3" name="Content Placeholder 2"/>
          <p:cNvSpPr>
            <a:spLocks noGrp="1"/>
          </p:cNvSpPr>
          <p:nvPr>
            <p:ph idx="1"/>
          </p:nvPr>
        </p:nvSpPr>
        <p:spPr>
          <a:xfrm>
            <a:off x="768096" y="1905000"/>
            <a:ext cx="7290054" cy="4404360"/>
          </a:xfrm>
        </p:spPr>
        <p:txBody>
          <a:bodyPr>
            <a:normAutofit lnSpcReduction="10000"/>
          </a:bodyPr>
          <a:lstStyle/>
          <a:p>
            <a:r>
              <a:rPr lang="en-US" sz="2400" dirty="0" smtClean="0"/>
              <a:t>Why did Puritans choose to leave the Anglican Church in England</a:t>
            </a:r>
            <a:r>
              <a:rPr lang="en-US" sz="2400" dirty="0" smtClean="0"/>
              <a:t>?</a:t>
            </a:r>
          </a:p>
          <a:p>
            <a:endParaRPr lang="en-US" sz="2400" dirty="0" smtClean="0"/>
          </a:p>
          <a:p>
            <a:r>
              <a:rPr lang="en-US" sz="2400" dirty="0" smtClean="0"/>
              <a:t>What did the Puritans expect to happen if they lived as a God-fearing community in Massachusetts? </a:t>
            </a:r>
            <a:endParaRPr lang="en-US" sz="2400" dirty="0" smtClean="0"/>
          </a:p>
          <a:p>
            <a:endParaRPr lang="en-US" sz="2400" dirty="0" smtClean="0"/>
          </a:p>
          <a:p>
            <a:r>
              <a:rPr lang="en-US" sz="2400" dirty="0" smtClean="0"/>
              <a:t>How would witnesses respond if the Massachusetts Bay Colony was righteous, prosperous, and successful? </a:t>
            </a:r>
            <a:endParaRPr lang="en-US" sz="2400" dirty="0" smtClean="0"/>
          </a:p>
          <a:p>
            <a:endParaRPr lang="en-US" sz="2400" dirty="0" smtClean="0"/>
          </a:p>
          <a:p>
            <a:r>
              <a:rPr lang="en-US" sz="2400" dirty="0" smtClean="0"/>
              <a:t>How would the world respond if the Puritans dealt falsely with their God and failed?</a:t>
            </a:r>
            <a:endParaRPr lang="en-US" sz="2400" dirty="0"/>
          </a:p>
        </p:txBody>
      </p:sp>
    </p:spTree>
    <p:extLst>
      <p:ext uri="{BB962C8B-B14F-4D97-AF65-F5344CB8AC3E}">
        <p14:creationId xmlns:p14="http://schemas.microsoft.com/office/powerpoint/2010/main" val="33775714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Why did Puritans choose to leave the Anglican Church in England</a:t>
            </a:r>
            <a:r>
              <a:rPr lang="en-US" dirty="0" smtClean="0"/>
              <a:t>?</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2243" b="12243"/>
          <a:stretch>
            <a:fillRect/>
          </a:stretch>
        </p:blipFill>
        <p:spPr/>
      </p:pic>
      <p:sp>
        <p:nvSpPr>
          <p:cNvPr id="6" name="Text Placeholder 5"/>
          <p:cNvSpPr>
            <a:spLocks noGrp="1"/>
          </p:cNvSpPr>
          <p:nvPr>
            <p:ph type="body" sz="half" idx="2"/>
          </p:nvPr>
        </p:nvSpPr>
        <p:spPr/>
        <p:txBody>
          <a:bodyPr>
            <a:normAutofit fontScale="92500"/>
          </a:bodyPr>
          <a:lstStyle/>
          <a:p>
            <a:r>
              <a:rPr lang="en-US" dirty="0" smtClean="0"/>
              <a:t>The Puritans believed that the Anglican Church was too ritualized and dominated by pomp and ceremony.  They sought a more austere, simplified religious faith. </a:t>
            </a:r>
            <a:endParaRPr lang="en-US" dirty="0"/>
          </a:p>
        </p:txBody>
      </p:sp>
    </p:spTree>
    <p:extLst>
      <p:ext uri="{BB962C8B-B14F-4D97-AF65-F5344CB8AC3E}">
        <p14:creationId xmlns:p14="http://schemas.microsoft.com/office/powerpoint/2010/main" val="29127797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76999" y="4572000"/>
            <a:ext cx="2639291" cy="2286000"/>
          </a:xfrm>
        </p:spPr>
        <p:txBody>
          <a:bodyPr>
            <a:normAutofit/>
          </a:bodyPr>
          <a:lstStyle/>
          <a:p>
            <a:pPr algn="l"/>
            <a:r>
              <a:rPr lang="en-US" sz="2400" dirty="0"/>
              <a:t>What did the Puritans expect to happen if they lived as a God-fearing community in Massachusetts? </a:t>
            </a: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0314" b="10314"/>
          <a:stretch>
            <a:fillRect/>
          </a:stretch>
        </p:blipFill>
        <p:spPr/>
      </p:pic>
      <p:sp>
        <p:nvSpPr>
          <p:cNvPr id="2" name="Text Placeholder 1"/>
          <p:cNvSpPr>
            <a:spLocks noGrp="1"/>
          </p:cNvSpPr>
          <p:nvPr>
            <p:ph type="body" sz="half" idx="2"/>
          </p:nvPr>
        </p:nvSpPr>
        <p:spPr>
          <a:xfrm>
            <a:off x="76200" y="4724400"/>
            <a:ext cx="6172200" cy="2057400"/>
          </a:xfrm>
        </p:spPr>
        <p:txBody>
          <a:bodyPr>
            <a:normAutofit/>
          </a:bodyPr>
          <a:lstStyle/>
          <a:p>
            <a:r>
              <a:rPr lang="en-US" sz="2000" dirty="0" smtClean="0"/>
              <a:t>“The Lord will be our God and delight to dwell among us, as his own people and will command a blessing upon us in all our ways, so that we shall see much more of his wisdom, power, goodness, and truth then formerly we have been acquainted with.” </a:t>
            </a:r>
            <a:endParaRPr lang="en-US" sz="2000" dirty="0"/>
          </a:p>
        </p:txBody>
      </p:sp>
    </p:spTree>
    <p:extLst>
      <p:ext uri="{BB962C8B-B14F-4D97-AF65-F5344CB8AC3E}">
        <p14:creationId xmlns:p14="http://schemas.microsoft.com/office/powerpoint/2010/main" val="1763034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00800" y="4572000"/>
            <a:ext cx="2552700" cy="2286000"/>
          </a:xfrm>
        </p:spPr>
        <p:txBody>
          <a:bodyPr>
            <a:normAutofit/>
          </a:bodyPr>
          <a:lstStyle/>
          <a:p>
            <a:pPr algn="l"/>
            <a:r>
              <a:rPr lang="en-US" sz="2400" dirty="0"/>
              <a:t>How would witnesses respond if </a:t>
            </a:r>
            <a:r>
              <a:rPr lang="en-US" sz="2400" dirty="0" smtClean="0"/>
              <a:t>Massachusetts </a:t>
            </a:r>
            <a:r>
              <a:rPr lang="en-US" sz="2400" dirty="0"/>
              <a:t>Bay Colony was righteous, prosperous, and successful? </a:t>
            </a:r>
          </a:p>
        </p:txBody>
      </p:sp>
      <p:pic>
        <p:nvPicPr>
          <p:cNvPr id="5" name="Picture Placeholder 4"/>
          <p:cNvPicPr>
            <a:picLocks noGrp="1" noChangeAspect="1"/>
          </p:cNvPicPr>
          <p:nvPr>
            <p:ph type="pic"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t="15511" b="15511"/>
          <a:stretch>
            <a:fillRect/>
          </a:stretch>
        </p:blipFill>
        <p:spPr/>
      </p:pic>
      <p:sp>
        <p:nvSpPr>
          <p:cNvPr id="2" name="Text Placeholder 1"/>
          <p:cNvSpPr>
            <a:spLocks noGrp="1"/>
          </p:cNvSpPr>
          <p:nvPr>
            <p:ph type="body" sz="half" idx="2"/>
          </p:nvPr>
        </p:nvSpPr>
        <p:spPr>
          <a:xfrm>
            <a:off x="152400" y="4648200"/>
            <a:ext cx="6096000" cy="2057400"/>
          </a:xfrm>
        </p:spPr>
        <p:txBody>
          <a:bodyPr>
            <a:noAutofit/>
          </a:bodyPr>
          <a:lstStyle/>
          <a:p>
            <a:r>
              <a:rPr lang="en-US" sz="2000" dirty="0" smtClean="0"/>
              <a:t>“When he shall make us a praise and glory that men shall say of succeeding plantations: the Lord make it like that of New England!  For we must consider that  we shall be as a city upon a hill, the eyes of all people are upon us.” </a:t>
            </a:r>
            <a:endParaRPr lang="en-US" sz="2000" dirty="0"/>
          </a:p>
        </p:txBody>
      </p:sp>
    </p:spTree>
    <p:extLst>
      <p:ext uri="{BB962C8B-B14F-4D97-AF65-F5344CB8AC3E}">
        <p14:creationId xmlns:p14="http://schemas.microsoft.com/office/powerpoint/2010/main" val="969194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new England colonies</a:t>
            </a:r>
            <a:endParaRPr lang="en-US" dirty="0"/>
          </a:p>
        </p:txBody>
      </p:sp>
      <p:sp>
        <p:nvSpPr>
          <p:cNvPr id="3" name="Subtitle 2"/>
          <p:cNvSpPr>
            <a:spLocks noGrp="1"/>
          </p:cNvSpPr>
          <p:nvPr>
            <p:ph type="subTitle" idx="1"/>
          </p:nvPr>
        </p:nvSpPr>
        <p:spPr/>
        <p:txBody>
          <a:bodyPr/>
          <a:lstStyle/>
          <a:p>
            <a:r>
              <a:rPr lang="en-US" dirty="0" smtClean="0"/>
              <a:t>Social, Political, Economic, and Geographic Characteristics…</a:t>
            </a:r>
            <a:endParaRPr lang="en-US" dirty="0"/>
          </a:p>
        </p:txBody>
      </p:sp>
      <p:pic>
        <p:nvPicPr>
          <p:cNvPr id="10" name="Picture 9"/>
          <p:cNvPicPr>
            <a:picLocks noChangeAspect="1"/>
          </p:cNvPicPr>
          <p:nvPr/>
        </p:nvPicPr>
        <p:blipFill>
          <a:blip r:embed="rId2"/>
          <a:stretch>
            <a:fillRect/>
          </a:stretch>
        </p:blipFill>
        <p:spPr>
          <a:xfrm>
            <a:off x="609600" y="152400"/>
            <a:ext cx="6861888" cy="4300116"/>
          </a:xfrm>
          <a:prstGeom prst="rect">
            <a:avLst/>
          </a:prstGeom>
        </p:spPr>
      </p:pic>
    </p:spTree>
    <p:extLst>
      <p:ext uri="{BB962C8B-B14F-4D97-AF65-F5344CB8AC3E}">
        <p14:creationId xmlns:p14="http://schemas.microsoft.com/office/powerpoint/2010/main" val="4083981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324600" y="4648200"/>
            <a:ext cx="2705100" cy="2057400"/>
          </a:xfrm>
        </p:spPr>
        <p:txBody>
          <a:bodyPr>
            <a:normAutofit/>
          </a:bodyPr>
          <a:lstStyle/>
          <a:p>
            <a:pPr algn="l"/>
            <a:r>
              <a:rPr lang="en-US" sz="2700" dirty="0"/>
              <a:t>How would the world respond if the Puritans dealt falsely with their God and failed</a:t>
            </a:r>
            <a:r>
              <a:rPr lang="en-US" sz="2700" dirty="0" smtClean="0"/>
              <a:t>?</a:t>
            </a:r>
            <a:endParaRPr lang="en-US" sz="2700"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9505" r="19505"/>
          <a:stretch>
            <a:fillRect/>
          </a:stretch>
        </p:blipFill>
        <p:spPr/>
      </p:pic>
      <p:sp>
        <p:nvSpPr>
          <p:cNvPr id="2" name="Text Placeholder 1"/>
          <p:cNvSpPr>
            <a:spLocks noGrp="1"/>
          </p:cNvSpPr>
          <p:nvPr>
            <p:ph type="body" sz="half" idx="2"/>
          </p:nvPr>
        </p:nvSpPr>
        <p:spPr>
          <a:xfrm>
            <a:off x="152400" y="4620491"/>
            <a:ext cx="6096000" cy="2209800"/>
          </a:xfrm>
        </p:spPr>
        <p:txBody>
          <a:bodyPr>
            <a:noAutofit/>
          </a:bodyPr>
          <a:lstStyle/>
          <a:p>
            <a:r>
              <a:rPr lang="en-US" sz="1800" dirty="0" smtClean="0"/>
              <a:t>“If we shall deal falsely with our God in this work we have undertaken and so cause him to withdraw his present help from us, we shall be made a story and a byword through the world, we shall open the mouths of enemies to speak evil of the ways of God and all professors for God’s sake.  We shall shame the faces of many of God’s worthy servants and cause their prayers to be turned into curses upon us till we be consumed out of the good land whether we are going.” </a:t>
            </a:r>
            <a:endParaRPr lang="en-US" sz="1800" dirty="0"/>
          </a:p>
        </p:txBody>
      </p:sp>
    </p:spTree>
    <p:extLst>
      <p:ext uri="{BB962C8B-B14F-4D97-AF65-F5344CB8AC3E}">
        <p14:creationId xmlns:p14="http://schemas.microsoft.com/office/powerpoint/2010/main" val="25098231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t>The Southern and Chesapeake Colonies</a:t>
            </a:r>
          </a:p>
        </p:txBody>
      </p:sp>
      <p:sp>
        <p:nvSpPr>
          <p:cNvPr id="3" name="Subtitle 2"/>
          <p:cNvSpPr>
            <a:spLocks noGrp="1"/>
          </p:cNvSpPr>
          <p:nvPr>
            <p:ph type="subTitle" idx="1"/>
          </p:nvPr>
        </p:nvSpPr>
        <p:spPr/>
        <p:txBody>
          <a:bodyPr/>
          <a:lstStyle/>
          <a:p>
            <a:r>
              <a:rPr lang="en-US" dirty="0"/>
              <a:t>Economic, Political and Social Characteristics </a:t>
            </a:r>
            <a:r>
              <a:rPr lang="en-US" dirty="0" smtClean="0"/>
              <a:t>of the Southern Colonies of the English</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6582156" cy="4267200"/>
          </a:xfrm>
          <a:prstGeom prst="rect">
            <a:avLst/>
          </a:prstGeom>
        </p:spPr>
      </p:pic>
    </p:spTree>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5" y="585216"/>
            <a:ext cx="8148753" cy="1499616"/>
          </a:xfrm>
        </p:spPr>
        <p:txBody>
          <a:bodyPr>
            <a:normAutofit/>
          </a:bodyPr>
          <a:lstStyle/>
          <a:p>
            <a:r>
              <a:rPr lang="en-US" dirty="0"/>
              <a:t>A Basic Map of the Southern Colonies</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98732" y="1800458"/>
            <a:ext cx="4192449" cy="4769154"/>
          </a:xfrm>
        </p:spPr>
      </p:pic>
      <p:sp>
        <p:nvSpPr>
          <p:cNvPr id="8" name="Rounded Rectangle 7"/>
          <p:cNvSpPr/>
          <p:nvPr/>
        </p:nvSpPr>
        <p:spPr>
          <a:xfrm>
            <a:off x="533400" y="1828800"/>
            <a:ext cx="3657600" cy="4724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a:t>This is a more focused version of the maps you are working on.  Here you can find: </a:t>
            </a:r>
          </a:p>
          <a:p>
            <a:endParaRPr lang="en-US" dirty="0"/>
          </a:p>
          <a:p>
            <a:r>
              <a:rPr lang="en-US" b="1" dirty="0"/>
              <a:t>Virginia</a:t>
            </a:r>
          </a:p>
          <a:p>
            <a:r>
              <a:rPr lang="en-US" b="1" dirty="0"/>
              <a:t>North and South Carolina</a:t>
            </a:r>
          </a:p>
          <a:p>
            <a:r>
              <a:rPr lang="en-US" b="1" dirty="0"/>
              <a:t>Georgia</a:t>
            </a:r>
          </a:p>
          <a:p>
            <a:r>
              <a:rPr lang="en-US" b="1" dirty="0"/>
              <a:t>Maryland</a:t>
            </a:r>
          </a:p>
          <a:p>
            <a:r>
              <a:rPr lang="en-US" b="1" dirty="0"/>
              <a:t>The Chesapeake Bay</a:t>
            </a:r>
          </a:p>
          <a:p>
            <a:r>
              <a:rPr lang="en-US" b="1" dirty="0"/>
              <a:t>Jamestown</a:t>
            </a:r>
          </a:p>
          <a:p>
            <a:r>
              <a:rPr lang="en-US" b="1" dirty="0"/>
              <a:t>The James River</a:t>
            </a:r>
          </a:p>
          <a:p>
            <a:endParaRPr lang="en-US" dirty="0"/>
          </a:p>
          <a:p>
            <a:r>
              <a:rPr lang="en-US" dirty="0"/>
              <a:t>Use the reference atlas in your textbook in order to locate any of the other geographic features you are </a:t>
            </a:r>
            <a:r>
              <a:rPr lang="en-US"/>
              <a:t>unfamiliar with.</a:t>
            </a:r>
            <a:endParaRPr lang="en-US" dirty="0"/>
          </a:p>
        </p:txBody>
      </p:sp>
    </p:spTree>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Origins: The Virginia Company of London</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20529" y="822325"/>
            <a:ext cx="3990705" cy="5184775"/>
          </a:xfrm>
        </p:spPr>
      </p:pic>
      <p:sp>
        <p:nvSpPr>
          <p:cNvPr id="4" name="Text Placeholder 3"/>
          <p:cNvSpPr>
            <a:spLocks noGrp="1"/>
          </p:cNvSpPr>
          <p:nvPr>
            <p:ph type="body" sz="half" idx="2"/>
          </p:nvPr>
        </p:nvSpPr>
        <p:spPr>
          <a:xfrm>
            <a:off x="768096" y="2057400"/>
            <a:ext cx="3291840" cy="4419600"/>
          </a:xfrm>
        </p:spPr>
        <p:txBody>
          <a:bodyPr>
            <a:normAutofit lnSpcReduction="10000"/>
          </a:bodyPr>
          <a:lstStyle/>
          <a:p>
            <a:r>
              <a:rPr lang="en-US" dirty="0"/>
              <a:t>The establishment of the Jamestown Colony – which is the eponymous event for the Virginia colony – </a:t>
            </a:r>
            <a:r>
              <a:rPr lang="en-US" dirty="0" smtClean="0"/>
              <a:t>took place </a:t>
            </a:r>
            <a:r>
              <a:rPr lang="en-US" dirty="0"/>
              <a:t>in 1607 for the purpose of economic gain.</a:t>
            </a:r>
          </a:p>
          <a:p>
            <a:r>
              <a:rPr lang="en-US" dirty="0"/>
              <a:t>The Virginia Company of London’s original charter makes this clear from the start.  Their “license to make habitation” was granted by the Crown, but the stockholders in the joint stock venture sought profits. </a:t>
            </a:r>
          </a:p>
          <a:p>
            <a:r>
              <a:rPr lang="en-US" dirty="0"/>
              <a:t>By pooling together their money, the investors in the Virginia Company of London limited their own personal risk. </a:t>
            </a:r>
            <a:r>
              <a:rPr lang="en-US" dirty="0" smtClean="0"/>
              <a:t> Meanwhile, the Crown would always benefit from English prosperity.</a:t>
            </a:r>
            <a:endParaRPr lang="en-US" dirty="0"/>
          </a:p>
        </p:txBody>
      </p:sp>
    </p:spTree>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The Virginia Charter</a:t>
            </a:r>
          </a:p>
        </p:txBody>
      </p:sp>
      <p:sp>
        <p:nvSpPr>
          <p:cNvPr id="6" name="Content Placeholder 5"/>
          <p:cNvSpPr>
            <a:spLocks noGrp="1"/>
          </p:cNvSpPr>
          <p:nvPr>
            <p:ph sz="half" idx="1"/>
          </p:nvPr>
        </p:nvSpPr>
        <p:spPr>
          <a:xfrm>
            <a:off x="768096" y="1828800"/>
            <a:ext cx="4108704" cy="4480560"/>
          </a:xfrm>
        </p:spPr>
        <p:txBody>
          <a:bodyPr>
            <a:normAutofit fontScale="92500" lnSpcReduction="20000"/>
          </a:bodyPr>
          <a:lstStyle/>
          <a:p>
            <a:pPr marL="0" indent="0">
              <a:buNone/>
            </a:pPr>
            <a:r>
              <a:rPr lang="en-US" dirty="0"/>
              <a:t>JOINT STOCK COMPANIES: MAKING MONEY FOR </a:t>
            </a:r>
            <a:r>
              <a:rPr lang="en-US" dirty="0" smtClean="0"/>
              <a:t>STOCKHOLDERS</a:t>
            </a:r>
            <a:endParaRPr lang="en-US" dirty="0"/>
          </a:p>
          <a:p>
            <a:pPr marL="0" indent="0">
              <a:buNone/>
            </a:pPr>
            <a:r>
              <a:rPr lang="en-US" dirty="0"/>
              <a:t>"That the said several Councils of and for the said several Colonies, shall and lawfully may, by Virtue hereof, from time to time, without any Interruption of Us, our Heirs or Successors, give and take Order, to dig, mine, and search for all Manner of Mines of Gold, Silver, and Copper, as well within any Part of their said several Colonies, as of the said main Lands on the Backside of the same Colonies; And to HAVE and enjoy the Gold, Silver, and Copper, to be gotten thereof, to the Use and </a:t>
            </a:r>
            <a:r>
              <a:rPr lang="en-US" dirty="0" err="1"/>
              <a:t>Behoof</a:t>
            </a:r>
            <a:r>
              <a:rPr lang="en-US" dirty="0"/>
              <a:t> of the same Colonies, and the Plantations thereof; YIELDING therefore to Us, our Heirs and Successors, the fifth Part only of all the same Gold and Silver.”</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585216"/>
            <a:ext cx="3756470" cy="5724144"/>
          </a:xfrm>
        </p:spPr>
      </p:pic>
    </p:spTree>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4617719"/>
            <a:ext cx="2667000" cy="2133601"/>
          </a:xfrm>
        </p:spPr>
        <p:txBody>
          <a:bodyPr/>
          <a:lstStyle/>
          <a:p>
            <a:pPr algn="l"/>
            <a:r>
              <a:rPr lang="en-US" dirty="0"/>
              <a:t>Plantation Agriculture in America</a:t>
            </a:r>
          </a:p>
        </p:txBody>
      </p:sp>
      <p:sp>
        <p:nvSpPr>
          <p:cNvPr id="5" name="Text Placeholder 4"/>
          <p:cNvSpPr>
            <a:spLocks noGrp="1"/>
          </p:cNvSpPr>
          <p:nvPr>
            <p:ph type="body" sz="half" idx="2"/>
          </p:nvPr>
        </p:nvSpPr>
        <p:spPr>
          <a:xfrm>
            <a:off x="228600" y="4617719"/>
            <a:ext cx="6019800" cy="2133601"/>
          </a:xfrm>
        </p:spPr>
        <p:txBody>
          <a:bodyPr>
            <a:noAutofit/>
          </a:bodyPr>
          <a:lstStyle/>
          <a:p>
            <a:r>
              <a:rPr lang="en-US" sz="2000" dirty="0"/>
              <a:t>After a variety of failed endeavors, including ventures in cattle ranching, the enslavement and deportation of Native Americans, and plenty of efforts to mine for precious metals, the plantation system of agriculture was grudgingly established.  Crops like rice, indigo, and tobacco were grown for export and enslaved labor or indentured servants were relied upon for a workforce. </a:t>
            </a:r>
          </a:p>
        </p:txBody>
      </p:sp>
      <p:pic>
        <p:nvPicPr>
          <p:cNvPr id="4" name="Picture Placeholder 3"/>
          <p:cNvPicPr>
            <a:picLocks noGrp="1" noChangeAspect="1"/>
          </p:cNvPicPr>
          <p:nvPr>
            <p:ph type="pic" idx="1"/>
          </p:nvPr>
        </p:nvPicPr>
        <p:blipFill>
          <a:blip r:embed="rId2"/>
          <a:srcRect t="14064" b="14064"/>
          <a:stretch>
            <a:fillRect/>
          </a:stretch>
        </p:blipFill>
        <p:spPr>
          <a:prstGeom prst="rect">
            <a:avLst/>
          </a:prstGeom>
        </p:spPr>
      </p:pic>
    </p:spTree>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03086" y="4911433"/>
            <a:ext cx="2740914" cy="1463040"/>
          </a:xfrm>
        </p:spPr>
        <p:txBody>
          <a:bodyPr>
            <a:normAutofit fontScale="90000"/>
          </a:bodyPr>
          <a:lstStyle/>
          <a:p>
            <a:pPr algn="l"/>
            <a:r>
              <a:rPr lang="en-US" dirty="0"/>
              <a:t>Cash Crops: Rice, Indigo, and Tobacco</a:t>
            </a: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002" b="15002"/>
          <a:stretch>
            <a:fillRect/>
          </a:stretch>
        </p:blipFill>
        <p:spPr/>
      </p:pic>
      <p:sp>
        <p:nvSpPr>
          <p:cNvPr id="2" name="Text Placeholder 1"/>
          <p:cNvSpPr>
            <a:spLocks noGrp="1"/>
          </p:cNvSpPr>
          <p:nvPr>
            <p:ph type="body" sz="half" idx="2"/>
          </p:nvPr>
        </p:nvSpPr>
        <p:spPr>
          <a:xfrm>
            <a:off x="228600" y="4580308"/>
            <a:ext cx="6019800" cy="2125291"/>
          </a:xfrm>
        </p:spPr>
        <p:txBody>
          <a:bodyPr>
            <a:normAutofit fontScale="92500"/>
          </a:bodyPr>
          <a:lstStyle/>
          <a:p>
            <a:r>
              <a:rPr lang="en-US" sz="2000" dirty="0"/>
              <a:t>Tobacco saved the Virginia Colony, but other crops were more common to the South.  Eliza Lucas, an enterprising young woman in South Carolina, began to cultivate indigo as a dye for English markets.  African slave labor was brought in in order to manage the rice fields in the deep South. </a:t>
            </a:r>
            <a:r>
              <a:rPr lang="en-US" sz="2000" dirty="0" smtClean="0"/>
              <a:t>In fact, West Africans often knew more about the planting and cultivation of rice than the plantation owners did.</a:t>
            </a:r>
            <a:endParaRPr lang="en-US" sz="2000" dirty="0"/>
          </a:p>
        </p:txBody>
      </p:sp>
    </p:spTree>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48400" y="4953000"/>
            <a:ext cx="2667000" cy="1463040"/>
          </a:xfrm>
        </p:spPr>
        <p:txBody>
          <a:bodyPr/>
          <a:lstStyle/>
          <a:p>
            <a:r>
              <a:rPr lang="en-US" dirty="0"/>
              <a:t>Subsistence Farming</a:t>
            </a: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432" b="15432"/>
          <a:stretch>
            <a:fillRect/>
          </a:stretch>
        </p:blipFill>
        <p:spPr/>
      </p:pic>
      <p:sp>
        <p:nvSpPr>
          <p:cNvPr id="2" name="Text Placeholder 1"/>
          <p:cNvSpPr>
            <a:spLocks noGrp="1"/>
          </p:cNvSpPr>
          <p:nvPr>
            <p:ph type="body" sz="half" idx="2"/>
          </p:nvPr>
        </p:nvSpPr>
        <p:spPr>
          <a:xfrm>
            <a:off x="304800" y="4800600"/>
            <a:ext cx="5943599" cy="1828800"/>
          </a:xfrm>
        </p:spPr>
        <p:txBody>
          <a:bodyPr>
            <a:normAutofit fontScale="92500" lnSpcReduction="20000"/>
          </a:bodyPr>
          <a:lstStyle/>
          <a:p>
            <a:r>
              <a:rPr lang="en-US" sz="2000" dirty="0"/>
              <a:t>Most southerners did not own plantations or reap enormous profits from plantation agriculture.  They were subsistence farmers and grew food crops exclusively.  Crops included staples of the American diet like corn, peas, potatoes, and any other starchy, calorie rich food</a:t>
            </a:r>
            <a:r>
              <a:rPr lang="en-US" sz="2000" dirty="0" smtClean="0"/>
              <a:t>.  The more fortunate might own a cow, pigs, chicken, or other livestock.  Few owned slaves, but many aspired to own slaves one day. </a:t>
            </a:r>
            <a:endParaRPr lang="en-US" sz="2000" dirty="0"/>
          </a:p>
        </p:txBody>
      </p:sp>
    </p:spTree>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00800" y="4648200"/>
            <a:ext cx="2740914" cy="2209800"/>
          </a:xfrm>
        </p:spPr>
        <p:txBody>
          <a:bodyPr>
            <a:normAutofit/>
          </a:bodyPr>
          <a:lstStyle/>
          <a:p>
            <a:pPr algn="l"/>
            <a:r>
              <a:rPr lang="en-US" sz="2400" dirty="0"/>
              <a:t>Hierarchical System: Wealthy, Noble Landowners, Poor Farmer Workers </a:t>
            </a:r>
          </a:p>
        </p:txBody>
      </p:sp>
      <p:pic>
        <p:nvPicPr>
          <p:cNvPr id="8" name="Content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4107" b="14107"/>
          <a:stretch>
            <a:fillRect/>
          </a:stretch>
        </p:blipFill>
        <p:spPr/>
      </p:pic>
      <p:sp>
        <p:nvSpPr>
          <p:cNvPr id="7" name="Text Placeholder 6"/>
          <p:cNvSpPr>
            <a:spLocks noGrp="1"/>
          </p:cNvSpPr>
          <p:nvPr>
            <p:ph type="body" sz="half" idx="2"/>
          </p:nvPr>
        </p:nvSpPr>
        <p:spPr>
          <a:xfrm>
            <a:off x="152400" y="4648200"/>
            <a:ext cx="6096000" cy="2133600"/>
          </a:xfrm>
        </p:spPr>
        <p:txBody>
          <a:bodyPr>
            <a:normAutofit lnSpcReduction="10000"/>
          </a:bodyPr>
          <a:lstStyle/>
          <a:p>
            <a:r>
              <a:rPr lang="en-US" sz="2000" dirty="0"/>
              <a:t>The original settlers of Jamestown were for the most part gentlemen and aristocrats in England – above working in the fields or common labor.  The idea of a hierarchical society – where a rigid class structure existed and no social mobility was allowed – shaped Virginia society. </a:t>
            </a:r>
            <a:r>
              <a:rPr lang="en-US" sz="2000" dirty="0" smtClean="0"/>
              <a:t>Ther</a:t>
            </a:r>
            <a:r>
              <a:rPr lang="en-US" sz="2000" dirty="0" smtClean="0"/>
              <a:t>e was little social mobility, unless we factor in indentured servants.  Even then, it was a risky business.</a:t>
            </a:r>
            <a:endParaRPr lang="en-US" sz="2000" dirty="0"/>
          </a:p>
        </p:txBody>
      </p:sp>
    </p:spTree>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4953000"/>
            <a:ext cx="2438400" cy="1463040"/>
          </a:xfrm>
        </p:spPr>
        <p:txBody>
          <a:bodyPr>
            <a:normAutofit fontScale="90000"/>
          </a:bodyPr>
          <a:lstStyle/>
          <a:p>
            <a:pPr algn="l"/>
            <a:r>
              <a:rPr lang="en-US" dirty="0"/>
              <a:t>The Anglican Church</a:t>
            </a:r>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6695" b="16695"/>
          <a:stretch>
            <a:fillRect/>
          </a:stretch>
        </p:blipFill>
        <p:spPr/>
      </p:pic>
      <p:sp>
        <p:nvSpPr>
          <p:cNvPr id="3" name="Text Placeholder 2"/>
          <p:cNvSpPr>
            <a:spLocks noGrp="1"/>
          </p:cNvSpPr>
          <p:nvPr>
            <p:ph type="body" sz="half" idx="2"/>
          </p:nvPr>
        </p:nvSpPr>
        <p:spPr>
          <a:xfrm>
            <a:off x="228600" y="4571999"/>
            <a:ext cx="5943600" cy="2133601"/>
          </a:xfrm>
        </p:spPr>
        <p:txBody>
          <a:bodyPr>
            <a:normAutofit/>
          </a:bodyPr>
          <a:lstStyle/>
          <a:p>
            <a:r>
              <a:rPr lang="en-US" sz="1800" dirty="0"/>
              <a:t>Although the Anglican Church was important to Colonial American society, it was not the organizing focal point that the Puritan faith served for New England Colonies.  More women joined the Church than men, and it usually was viewed as a softer version of government.  By the late 18</a:t>
            </a:r>
            <a:r>
              <a:rPr lang="en-US" sz="1800" baseline="30000" dirty="0"/>
              <a:t>th</a:t>
            </a:r>
            <a:r>
              <a:rPr lang="en-US" sz="1800" dirty="0"/>
              <a:t> Century, Presbyterians, Baptists, and Methodists were recruiting members to their churches, too. </a:t>
            </a:r>
          </a:p>
        </p:txBody>
      </p:sp>
    </p:spTree>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Map of the New England Colonies</a:t>
            </a:r>
            <a:endParaRPr lang="en-US" dirty="0"/>
          </a:p>
        </p:txBody>
      </p:sp>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600200"/>
            <a:ext cx="3960882" cy="4970907"/>
          </a:xfrm>
        </p:spPr>
      </p:pic>
      <p:sp>
        <p:nvSpPr>
          <p:cNvPr id="12" name="Rounded Rectangle 11"/>
          <p:cNvSpPr/>
          <p:nvPr/>
        </p:nvSpPr>
        <p:spPr>
          <a:xfrm>
            <a:off x="4572000" y="1600200"/>
            <a:ext cx="4191000" cy="4800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smtClean="0"/>
              <a:t>The map to the left is zoomed in to focus exclusively on the New England colonies.  You can use the map on page 32 of your textbooks to help complete this assignment.  Keep in mind that the boundaries of the states you know today are not the same as the boundaries of the colonies hundreds of years ago.  In general, though, you should have all the colonies from Connecticut and Rhode Island one color, and the Middle Colonies of New York, Pennsylvania, and New Jersey (and OK, Delaware, too…) in another color.  Don’t forget to label all of the appropriate bodies of water as well.  </a:t>
            </a:r>
            <a:endParaRPr lang="en-US" dirty="0"/>
          </a:p>
        </p:txBody>
      </p:sp>
    </p:spTree>
    <p:extLst>
      <p:ext uri="{BB962C8B-B14F-4D97-AF65-F5344CB8AC3E}">
        <p14:creationId xmlns:p14="http://schemas.microsoft.com/office/powerpoint/2010/main" val="30771513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5556504" cy="1737360"/>
          </a:xfrm>
        </p:spPr>
        <p:txBody>
          <a:bodyPr/>
          <a:lstStyle/>
          <a:p>
            <a:r>
              <a:rPr lang="en-US" dirty="0"/>
              <a:t>The Very Wealth and the Rest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27119" y="1143000"/>
            <a:ext cx="3382419" cy="5184775"/>
          </a:xfrm>
        </p:spPr>
      </p:pic>
      <p:sp>
        <p:nvSpPr>
          <p:cNvPr id="3" name="Text Placeholder 2"/>
          <p:cNvSpPr>
            <a:spLocks noGrp="1"/>
          </p:cNvSpPr>
          <p:nvPr>
            <p:ph type="body" sz="half" idx="2"/>
          </p:nvPr>
        </p:nvSpPr>
        <p:spPr/>
        <p:txBody>
          <a:bodyPr>
            <a:normAutofit/>
          </a:bodyPr>
          <a:lstStyle/>
          <a:p>
            <a:r>
              <a:rPr lang="en-US" dirty="0"/>
              <a:t>Plantation Agriculture</a:t>
            </a:r>
          </a:p>
          <a:p>
            <a:endParaRPr lang="en-US" dirty="0"/>
          </a:p>
          <a:p>
            <a:r>
              <a:rPr lang="en-US" dirty="0"/>
              <a:t>Small Farmers</a:t>
            </a:r>
          </a:p>
          <a:p>
            <a:endParaRPr lang="en-US" dirty="0"/>
          </a:p>
          <a:p>
            <a:r>
              <a:rPr lang="en-US" dirty="0"/>
              <a:t>Indentured Servants </a:t>
            </a:r>
          </a:p>
          <a:p>
            <a:endParaRPr lang="en-US" dirty="0"/>
          </a:p>
          <a:p>
            <a:r>
              <a:rPr lang="en-US" dirty="0"/>
              <a:t>Enslaved Africans</a:t>
            </a:r>
          </a:p>
          <a:p>
            <a:pPr marL="285750" indent="-285750">
              <a:buFont typeface="Wingdings" pitchFamily="2" charset="2"/>
              <a:buChar char="q"/>
            </a:pPr>
            <a:endParaRPr lang="en-US" dirty="0"/>
          </a:p>
        </p:txBody>
      </p:sp>
      <p:sp>
        <p:nvSpPr>
          <p:cNvPr id="6" name="Rounded Rectangle 5"/>
          <p:cNvSpPr/>
          <p:nvPr/>
        </p:nvSpPr>
        <p:spPr>
          <a:xfrm>
            <a:off x="2688068" y="1753257"/>
            <a:ext cx="2514600" cy="2133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a:t>Wealthy Plantation owners grew rice, indigo, tobacco, and later cotton.  They occupied much of the riverfront land and the navigation systems.  </a:t>
            </a:r>
          </a:p>
        </p:txBody>
      </p:sp>
      <p:sp>
        <p:nvSpPr>
          <p:cNvPr id="7" name="Rounded Rectangle 6"/>
          <p:cNvSpPr/>
          <p:nvPr/>
        </p:nvSpPr>
        <p:spPr>
          <a:xfrm>
            <a:off x="2688068" y="3935494"/>
            <a:ext cx="2514600" cy="2133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a:t>Small farmers were a much larger part of the population.  They owned land in the “backcountry” and usually focused on raising food crops. </a:t>
            </a:r>
          </a:p>
        </p:txBody>
      </p:sp>
      <p:sp>
        <p:nvSpPr>
          <p:cNvPr id="8" name="Right Arrow 7"/>
          <p:cNvSpPr/>
          <p:nvPr/>
        </p:nvSpPr>
        <p:spPr>
          <a:xfrm rot="1693184">
            <a:off x="4714262" y="3771900"/>
            <a:ext cx="2362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4620996" y="4876800"/>
            <a:ext cx="1398803"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0" y="4953000"/>
            <a:ext cx="2667000" cy="1463040"/>
          </a:xfrm>
        </p:spPr>
        <p:txBody>
          <a:bodyPr/>
          <a:lstStyle/>
          <a:p>
            <a:pPr algn="l"/>
            <a:r>
              <a:rPr lang="en-US" dirty="0"/>
              <a:t>Indentured Servants </a:t>
            </a:r>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4410" b="14410"/>
          <a:stretch>
            <a:fillRect/>
          </a:stretch>
        </p:blipFill>
        <p:spPr/>
      </p:pic>
      <p:sp>
        <p:nvSpPr>
          <p:cNvPr id="3" name="Text Placeholder 2"/>
          <p:cNvSpPr>
            <a:spLocks noGrp="1"/>
          </p:cNvSpPr>
          <p:nvPr>
            <p:ph type="body" sz="half" idx="2"/>
          </p:nvPr>
        </p:nvSpPr>
        <p:spPr>
          <a:xfrm>
            <a:off x="228600" y="4571999"/>
            <a:ext cx="5943600" cy="2133601"/>
          </a:xfrm>
        </p:spPr>
        <p:txBody>
          <a:bodyPr>
            <a:normAutofit/>
          </a:bodyPr>
          <a:lstStyle/>
          <a:p>
            <a:r>
              <a:rPr lang="en-US" dirty="0"/>
              <a:t>Indentured servants signed up for a four to seven year term of service,  in exchange for their passage to the New World and the opportunity to acquire land.  </a:t>
            </a:r>
            <a:r>
              <a:rPr lang="en-US" dirty="0" smtClean="0"/>
              <a:t>In England, it was unlikely that </a:t>
            </a:r>
            <a:r>
              <a:rPr lang="en-US" dirty="0" smtClean="0"/>
              <a:t>the urban poor or the sons of small landholders would be able to improve their economic conditions.  The New World gave indentured servants a chance to gain land and status – but it was very risky.  </a:t>
            </a:r>
            <a:r>
              <a:rPr lang="en-US" dirty="0" smtClean="0"/>
              <a:t>Most </a:t>
            </a:r>
            <a:r>
              <a:rPr lang="en-US" dirty="0"/>
              <a:t>perished before they lived out their term from “seasoning” diseases: yellow fever and malaria for example.  Conditions were often desperate. </a:t>
            </a:r>
          </a:p>
        </p:txBody>
      </p:sp>
    </p:spTree>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02" y="91440"/>
            <a:ext cx="3291840" cy="1737360"/>
          </a:xfrm>
        </p:spPr>
        <p:txBody>
          <a:bodyPr/>
          <a:lstStyle/>
          <a:p>
            <a:r>
              <a:rPr lang="en-US" dirty="0"/>
              <a:t>Enslaved Africans</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0" y="1066800"/>
            <a:ext cx="4665771" cy="5624491"/>
          </a:xfrm>
        </p:spPr>
      </p:pic>
      <p:sp>
        <p:nvSpPr>
          <p:cNvPr id="3" name="Text Placeholder 2"/>
          <p:cNvSpPr>
            <a:spLocks noGrp="1"/>
          </p:cNvSpPr>
          <p:nvPr>
            <p:ph type="body" sz="half" idx="2"/>
          </p:nvPr>
        </p:nvSpPr>
        <p:spPr>
          <a:xfrm>
            <a:off x="762000" y="1219200"/>
            <a:ext cx="4267200" cy="5257800"/>
          </a:xfrm>
        </p:spPr>
        <p:txBody>
          <a:bodyPr>
            <a:noAutofit/>
          </a:bodyPr>
          <a:lstStyle/>
          <a:p>
            <a:r>
              <a:rPr lang="en-US" sz="1800" dirty="0"/>
              <a:t>The first enslaved people in the Americas were Indians; however, because their immune systems were compromised and their ability to escape bondage was high, English landowners soon sought other </a:t>
            </a:r>
            <a:r>
              <a:rPr lang="en-US" sz="1800" dirty="0" smtClean="0"/>
              <a:t>forms of forced labor</a:t>
            </a:r>
            <a:r>
              <a:rPr lang="en-US" sz="1800" dirty="0" smtClean="0"/>
              <a:t>.  </a:t>
            </a:r>
            <a:r>
              <a:rPr lang="en-US" sz="1800" dirty="0"/>
              <a:t>Indentured servants were one such source.  Enslaved African labor, though, would soon became highly sought after.  African laborers were not likely to succumb to diseases, and many African enslaved people had unique skill sets.  The cultivation of rice, for example, was something that few Europeans knew anything about.  Enslaved Africans knew how to grow the crop and harvest it. </a:t>
            </a:r>
            <a:r>
              <a:rPr lang="en-US" sz="1800" dirty="0" smtClean="0"/>
              <a:t>More importantly, Virginians soon codified slavery to make the system race-based and hereditary.  This made slavery cheaper than indentured servitude. </a:t>
            </a:r>
            <a:endParaRPr lang="en-US" sz="1800" dirty="0"/>
          </a:p>
        </p:txBody>
      </p:sp>
    </p:spTree>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0028" y="4926245"/>
            <a:ext cx="2821686" cy="1463040"/>
          </a:xfrm>
        </p:spPr>
        <p:txBody>
          <a:bodyPr/>
          <a:lstStyle/>
          <a:p>
            <a:pPr algn="l"/>
            <a:r>
              <a:rPr lang="en-US" dirty="0"/>
              <a:t>The House of Burgesses</a:t>
            </a:r>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4326" b="14326"/>
          <a:stretch>
            <a:fillRect/>
          </a:stretch>
        </p:blipFill>
        <p:spPr/>
      </p:pic>
      <p:sp>
        <p:nvSpPr>
          <p:cNvPr id="3" name="Text Placeholder 2"/>
          <p:cNvSpPr>
            <a:spLocks noGrp="1"/>
          </p:cNvSpPr>
          <p:nvPr>
            <p:ph type="body" sz="half" idx="2"/>
          </p:nvPr>
        </p:nvSpPr>
        <p:spPr>
          <a:xfrm>
            <a:off x="152400" y="4571998"/>
            <a:ext cx="6017514" cy="2057401"/>
          </a:xfrm>
        </p:spPr>
        <p:txBody>
          <a:bodyPr>
            <a:normAutofit/>
          </a:bodyPr>
          <a:lstStyle/>
          <a:p>
            <a:r>
              <a:rPr lang="en-US" dirty="0"/>
              <a:t>The first representative democracy in the New World was the House of Burgesses in colonial Virginia.  Elections were few and far between, and the delegates were not entirely “representative” of their constituents; </a:t>
            </a:r>
            <a:r>
              <a:rPr lang="en-US" dirty="0" smtClean="0"/>
              <a:t>most were relatively wealthy and inclined to support the hierarchical systems which had empowered them in the first </a:t>
            </a:r>
            <a:r>
              <a:rPr lang="en-US" dirty="0" smtClean="0"/>
              <a:t>place.  </a:t>
            </a:r>
            <a:r>
              <a:rPr lang="en-US" dirty="0"/>
              <a:t>H</a:t>
            </a:r>
            <a:r>
              <a:rPr lang="en-US" dirty="0" smtClean="0"/>
              <a:t>owever</a:t>
            </a:r>
            <a:r>
              <a:rPr lang="en-US" dirty="0"/>
              <a:t>, </a:t>
            </a:r>
            <a:r>
              <a:rPr lang="en-US" dirty="0" smtClean="0"/>
              <a:t>on the road to a more </a:t>
            </a:r>
            <a:r>
              <a:rPr lang="en-US" dirty="0" smtClean="0"/>
              <a:t>egalitarian society and democratic system, </a:t>
            </a:r>
            <a:r>
              <a:rPr lang="en-US" dirty="0" smtClean="0"/>
              <a:t>it </a:t>
            </a:r>
            <a:r>
              <a:rPr lang="en-US" dirty="0"/>
              <a:t>was a starting point. </a:t>
            </a:r>
          </a:p>
        </p:txBody>
      </p:sp>
    </p:spTree>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77000" y="4940313"/>
            <a:ext cx="2209800" cy="1463040"/>
          </a:xfrm>
        </p:spPr>
        <p:txBody>
          <a:bodyPr/>
          <a:lstStyle/>
          <a:p>
            <a:pPr algn="l"/>
            <a:r>
              <a:rPr lang="en-US" dirty="0"/>
              <a:t>Class Conflicts</a:t>
            </a:r>
          </a:p>
        </p:txBody>
      </p:sp>
      <p:pic>
        <p:nvPicPr>
          <p:cNvPr id="8" name="Content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3543" b="13543"/>
          <a:stretch>
            <a:fillRect/>
          </a:stretch>
        </p:blipFill>
        <p:spPr/>
      </p:pic>
      <p:sp>
        <p:nvSpPr>
          <p:cNvPr id="7" name="Text Placeholder 6"/>
          <p:cNvSpPr>
            <a:spLocks noGrp="1"/>
          </p:cNvSpPr>
          <p:nvPr>
            <p:ph type="body" sz="half" idx="2"/>
          </p:nvPr>
        </p:nvSpPr>
        <p:spPr>
          <a:xfrm>
            <a:off x="228600" y="4724400"/>
            <a:ext cx="6019800" cy="1905000"/>
          </a:xfrm>
        </p:spPr>
        <p:txBody>
          <a:bodyPr>
            <a:normAutofit/>
          </a:bodyPr>
          <a:lstStyle/>
          <a:p>
            <a:r>
              <a:rPr lang="en-US" dirty="0"/>
              <a:t>There were a handful of slave revolts in Colonial America, but more frequently, social conflicts  emerged when poor,  small farmers, found themselves in conflict with the decisions of the wealthy aristocrats.  Divides emerged between the “tidewater gentry” and the “backcountry farmers.”  Bacon’s Rebellion (Virginia, 1676) is an excellent example.  </a:t>
            </a:r>
          </a:p>
        </p:txBody>
      </p:sp>
    </p:spTree>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l"/>
            <a:r>
              <a:rPr lang="en-US" dirty="0"/>
              <a:t>A Letter From Indentured Servant Richard </a:t>
            </a:r>
            <a:r>
              <a:rPr lang="en-US" dirty="0" err="1"/>
              <a:t>Frethorne</a:t>
            </a:r>
            <a:r>
              <a:rPr lang="en-US" dirty="0"/>
              <a:t> </a:t>
            </a:r>
          </a:p>
        </p:txBody>
      </p:sp>
      <p:sp>
        <p:nvSpPr>
          <p:cNvPr id="5" name="Text Placeholder 4"/>
          <p:cNvSpPr>
            <a:spLocks noGrp="1"/>
          </p:cNvSpPr>
          <p:nvPr>
            <p:ph type="body" sz="half" idx="2"/>
          </p:nvPr>
        </p:nvSpPr>
        <p:spPr/>
        <p:txBody>
          <a:bodyPr/>
          <a:lstStyle/>
          <a:p>
            <a:r>
              <a:rPr lang="en-US" dirty="0"/>
              <a:t>A Brief Expedition into the World of Primary Sources…</a:t>
            </a:r>
          </a:p>
        </p:txBody>
      </p:sp>
      <p:pic>
        <p:nvPicPr>
          <p:cNvPr id="8" name="Picture Placeholder 7"/>
          <p:cNvPicPr>
            <a:picLocks noGrp="1" noChangeAspect="1"/>
          </p:cNvPicPr>
          <p:nvPr>
            <p:ph type="pic" idx="1"/>
          </p:nvPr>
        </p:nvPicPr>
        <p:blipFill>
          <a:blip r:embed="rId2"/>
          <a:srcRect t="6514" b="6514"/>
          <a:stretch>
            <a:fillRect/>
          </a:stretch>
        </p:blipFill>
        <p:spPr>
          <a:prstGeom prst="rect">
            <a:avLst/>
          </a:prstGeom>
        </p:spPr>
      </p:pic>
    </p:spTree>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585216"/>
            <a:ext cx="8071104" cy="1499616"/>
          </a:xfrm>
        </p:spPr>
        <p:txBody>
          <a:bodyPr>
            <a:normAutofit/>
          </a:bodyPr>
          <a:lstStyle/>
          <a:p>
            <a:r>
              <a:rPr lang="en-US" dirty="0"/>
              <a:t>The Health of the Colony at Jamestown </a:t>
            </a:r>
          </a:p>
        </p:txBody>
      </p:sp>
      <p:sp>
        <p:nvSpPr>
          <p:cNvPr id="5" name="Content Placeholder 4"/>
          <p:cNvSpPr>
            <a:spLocks noGrp="1"/>
          </p:cNvSpPr>
          <p:nvPr>
            <p:ph sz="half" idx="1"/>
          </p:nvPr>
        </p:nvSpPr>
        <p:spPr>
          <a:xfrm>
            <a:off x="768096" y="1752600"/>
            <a:ext cx="3727704" cy="4887433"/>
          </a:xfrm>
        </p:spPr>
        <p:txBody>
          <a:bodyPr>
            <a:normAutofit/>
          </a:bodyPr>
          <a:lstStyle/>
          <a:p>
            <a:pPr marL="114300" indent="0">
              <a:buNone/>
            </a:pPr>
            <a:r>
              <a:rPr lang="en-US" dirty="0"/>
              <a:t>The health of the colony Jamestown was almost never robust.  Between the contaminated water, the mosquito born illnesses, the poor diet, and the dysentery which spread from settlements upstream, few men survived in the long run at Jamestown.   During the starving time, the colonists ate dogs, cats, rats, various other vermin, and – shockingly – the corpses of the dead.  </a:t>
            </a:r>
            <a:r>
              <a:rPr lang="en-US" dirty="0" smtClean="0"/>
              <a:t>There were several reports of men at Jamestown, “the lower sort” according to John Smith, digging up Native Americans killed in battle to feast upon their flesh.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16902" y="1752600"/>
            <a:ext cx="3962400" cy="4681728"/>
          </a:xfrm>
        </p:spPr>
      </p:pic>
    </p:spTree>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599" y="4912178"/>
            <a:ext cx="2851111" cy="1463040"/>
          </a:xfrm>
        </p:spPr>
        <p:txBody>
          <a:bodyPr>
            <a:normAutofit fontScale="90000"/>
          </a:bodyPr>
          <a:lstStyle/>
          <a:p>
            <a:pPr algn="l"/>
            <a:r>
              <a:rPr lang="en-US" sz="3200" dirty="0"/>
              <a:t>The Military Defenses at Martin’s Hundred, Jamestown</a:t>
            </a:r>
          </a:p>
        </p:txBody>
      </p:sp>
      <p:sp>
        <p:nvSpPr>
          <p:cNvPr id="3" name="Content Placeholder 2"/>
          <p:cNvSpPr>
            <a:spLocks noGrp="1"/>
          </p:cNvSpPr>
          <p:nvPr>
            <p:ph type="body" sz="half" idx="2"/>
          </p:nvPr>
        </p:nvSpPr>
        <p:spPr>
          <a:xfrm>
            <a:off x="381000" y="4724400"/>
            <a:ext cx="5791200" cy="1981200"/>
          </a:xfrm>
        </p:spPr>
        <p:txBody>
          <a:bodyPr>
            <a:normAutofit/>
          </a:bodyPr>
          <a:lstStyle/>
          <a:p>
            <a:pPr marL="114300" indent="0" algn="l">
              <a:buNone/>
            </a:pPr>
            <a:r>
              <a:rPr lang="en-US" sz="2000" dirty="0" err="1"/>
              <a:t>Frethorne</a:t>
            </a:r>
            <a:r>
              <a:rPr lang="en-US" sz="2000" dirty="0"/>
              <a:t> states, “we are but 32 to fight against 3000 if they should come.  And the </a:t>
            </a:r>
            <a:r>
              <a:rPr lang="en-US" sz="2000" dirty="0" err="1"/>
              <a:t>nighest</a:t>
            </a:r>
            <a:r>
              <a:rPr lang="en-US" sz="2000" dirty="0"/>
              <a:t> help we have is ten miles of us, and when the rogues overcame this place the last time, they slew 80 persons.”</a:t>
            </a:r>
          </a:p>
        </p:txBody>
      </p:sp>
      <p:pic>
        <p:nvPicPr>
          <p:cNvPr id="5" name="Picture Placeholder 4"/>
          <p:cNvPicPr>
            <a:picLocks noGrp="1" noChangeAspect="1"/>
          </p:cNvPicPr>
          <p:nvPr>
            <p:ph type="pic" idx="1"/>
          </p:nvPr>
        </p:nvPicPr>
        <p:blipFill>
          <a:blip r:embed="rId2"/>
          <a:srcRect t="4522" b="4522"/>
          <a:stretch>
            <a:fillRect/>
          </a:stretch>
        </p:blipFill>
        <p:spPr>
          <a:prstGeom prst="rect">
            <a:avLst/>
          </a:prstGeom>
        </p:spPr>
      </p:pic>
    </p:spTree>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l"/>
            <a:r>
              <a:rPr lang="en-US" dirty="0"/>
              <a:t>“God is merciful and can save with few as well as with many, as he showed at Gilead.” </a:t>
            </a:r>
          </a:p>
        </p:txBody>
      </p:sp>
      <p:pic>
        <p:nvPicPr>
          <p:cNvPr id="8" name="Content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3805" b="23805"/>
          <a:stretch>
            <a:fillRect/>
          </a:stretch>
        </p:blipFill>
        <p:spPr>
          <a:prstGeom prst="rect">
            <a:avLst/>
          </a:prstGeom>
        </p:spPr>
      </p:pic>
      <p:sp>
        <p:nvSpPr>
          <p:cNvPr id="6" name="Text Placeholder 5"/>
          <p:cNvSpPr>
            <a:spLocks noGrp="1"/>
          </p:cNvSpPr>
          <p:nvPr>
            <p:ph type="body" sz="half" idx="2"/>
          </p:nvPr>
        </p:nvSpPr>
        <p:spPr>
          <a:xfrm>
            <a:off x="6324600" y="4571999"/>
            <a:ext cx="2590800" cy="2133601"/>
          </a:xfrm>
        </p:spPr>
        <p:txBody>
          <a:bodyPr>
            <a:normAutofit/>
          </a:bodyPr>
          <a:lstStyle/>
          <a:p>
            <a:pPr algn="l"/>
            <a:r>
              <a:rPr lang="en-US" dirty="0"/>
              <a:t>Although Jamestown was probably the least religious of the colonies established in the New World, there is still an awful lot of fatalism in the language they use to describe their plight. </a:t>
            </a:r>
          </a:p>
        </p:txBody>
      </p:sp>
    </p:spTree>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585216"/>
            <a:ext cx="8077200" cy="1499616"/>
          </a:xfrm>
        </p:spPr>
        <p:txBody>
          <a:bodyPr>
            <a:normAutofit fontScale="90000"/>
          </a:bodyPr>
          <a:lstStyle/>
          <a:p>
            <a:r>
              <a:rPr lang="en-US" dirty="0"/>
              <a:t>Richard </a:t>
            </a:r>
            <a:r>
              <a:rPr lang="en-US" dirty="0" err="1"/>
              <a:t>Frethorne</a:t>
            </a:r>
            <a:r>
              <a:rPr lang="en-US" dirty="0"/>
              <a:t> – Indentured Servant at Martin’s hundred, Jamestown, Virginia</a:t>
            </a:r>
          </a:p>
        </p:txBody>
      </p:sp>
      <p:sp>
        <p:nvSpPr>
          <p:cNvPr id="9" name="Content Placeholder 8"/>
          <p:cNvSpPr>
            <a:spLocks noGrp="1"/>
          </p:cNvSpPr>
          <p:nvPr>
            <p:ph idx="1"/>
          </p:nvPr>
        </p:nvSpPr>
        <p:spPr>
          <a:xfrm>
            <a:off x="768096" y="1905000"/>
            <a:ext cx="8071104" cy="4023360"/>
          </a:xfrm>
          <a:prstGeom prst="rect">
            <a:avLst/>
          </a:prstGeom>
        </p:spPr>
        <p:txBody>
          <a:bodyPr>
            <a:noAutofit/>
          </a:bodyPr>
          <a:lstStyle/>
          <a:p>
            <a:r>
              <a:rPr lang="en-US" sz="2800" dirty="0"/>
              <a:t>1.  His cloak was stolen by a fellow colonist.</a:t>
            </a:r>
          </a:p>
          <a:p>
            <a:r>
              <a:rPr lang="en-US" sz="2800" dirty="0"/>
              <a:t>2.  He believes it was sold for butter and beef – and the man who did it, apparently, passed away.</a:t>
            </a:r>
          </a:p>
          <a:p>
            <a:r>
              <a:rPr lang="en-US" sz="2800" dirty="0"/>
              <a:t>3.  The ration of food leaves him undernourished.  “I do protest unto you that I have eaten more in one day at home  than I have allowed me here for a week.  You have given more than my day’s allowance to a beggar at the door.” </a:t>
            </a:r>
          </a:p>
          <a:p>
            <a:r>
              <a:rPr lang="en-US" sz="2800" dirty="0"/>
              <a:t>4.  Goodman Jackson provided him with jack mackerel – better than peas and water gruel, he says. </a:t>
            </a:r>
          </a:p>
        </p:txBody>
      </p:sp>
    </p:spTree>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5029200"/>
            <a:ext cx="2514600" cy="1463040"/>
          </a:xfrm>
        </p:spPr>
        <p:txBody>
          <a:bodyPr>
            <a:normAutofit fontScale="90000"/>
          </a:bodyPr>
          <a:lstStyle/>
          <a:p>
            <a:r>
              <a:rPr lang="en-US" dirty="0" smtClean="0"/>
              <a:t>The Puritan Work Ethic and Thrift</a:t>
            </a:r>
            <a:endParaRPr lang="en-US" dirty="0"/>
          </a:p>
        </p:txBody>
      </p:sp>
      <p:pic>
        <p:nvPicPr>
          <p:cNvPr id="6" name="Picture Placeholder 5"/>
          <p:cNvPicPr>
            <a:picLocks noGrp="1" noChangeAspect="1"/>
          </p:cNvPicPr>
          <p:nvPr>
            <p:ph type="pic" idx="1"/>
          </p:nvPr>
        </p:nvPicPr>
        <p:blipFill>
          <a:blip r:embed="rId2"/>
          <a:srcRect t="3939" b="3939"/>
          <a:stretch>
            <a:fillRect/>
          </a:stretch>
        </p:blipFill>
        <p:spPr>
          <a:prstGeom prst="rect">
            <a:avLst/>
          </a:prstGeom>
        </p:spPr>
      </p:pic>
      <p:sp>
        <p:nvSpPr>
          <p:cNvPr id="3" name="Content Placeholder 2"/>
          <p:cNvSpPr>
            <a:spLocks noGrp="1"/>
          </p:cNvSpPr>
          <p:nvPr>
            <p:ph type="body" sz="half" idx="2"/>
          </p:nvPr>
        </p:nvSpPr>
        <p:spPr>
          <a:xfrm>
            <a:off x="304800" y="4947060"/>
            <a:ext cx="5867400" cy="1463040"/>
          </a:xfrm>
        </p:spPr>
        <p:txBody>
          <a:bodyPr>
            <a:normAutofit fontScale="92500" lnSpcReduction="10000"/>
          </a:bodyPr>
          <a:lstStyle/>
          <a:p>
            <a:r>
              <a:rPr lang="en-US" dirty="0" smtClean="0"/>
              <a:t>“Idle hands do the devil’s work…” – that was the popular refrain in Puritan New England, where work ethic was valued above all things. </a:t>
            </a:r>
          </a:p>
          <a:p>
            <a:r>
              <a:rPr lang="en-US" dirty="0" smtClean="0"/>
              <a:t>“Waste not, want not.”  The same idea.  </a:t>
            </a:r>
            <a:endParaRPr lang="en-US" dirty="0"/>
          </a:p>
          <a:p>
            <a:r>
              <a:rPr lang="en-US" dirty="0" smtClean="0"/>
              <a:t>Puritans came to New England hoping to devote themselves to greater austerity – to avoid the luxuries and excesses of the Anglican Church they were so critical of in England. </a:t>
            </a:r>
            <a:endParaRPr lang="en-US" dirty="0"/>
          </a:p>
        </p:txBody>
      </p:sp>
    </p:spTree>
    <p:extLst>
      <p:ext uri="{BB962C8B-B14F-4D97-AF65-F5344CB8AC3E}">
        <p14:creationId xmlns:p14="http://schemas.microsoft.com/office/powerpoint/2010/main" val="35725882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64517" y="4960138"/>
            <a:ext cx="2743200" cy="1463040"/>
          </a:xfrm>
        </p:spPr>
        <p:txBody>
          <a:bodyPr>
            <a:normAutofit fontScale="90000"/>
          </a:bodyPr>
          <a:lstStyle/>
          <a:p>
            <a:pPr algn="l"/>
            <a:r>
              <a:rPr lang="en-US" dirty="0"/>
              <a:t>Richard </a:t>
            </a:r>
            <a:r>
              <a:rPr lang="en-US" dirty="0" err="1"/>
              <a:t>Frethorne’s</a:t>
            </a:r>
            <a:r>
              <a:rPr lang="en-US" dirty="0"/>
              <a:t> Wish List </a:t>
            </a:r>
          </a:p>
        </p:txBody>
      </p:sp>
      <p:pic>
        <p:nvPicPr>
          <p:cNvPr id="8" name="Content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2610" b="12610"/>
          <a:stretch>
            <a:fillRect/>
          </a:stretch>
        </p:blipFill>
        <p:spPr/>
      </p:pic>
      <p:sp>
        <p:nvSpPr>
          <p:cNvPr id="6" name="Content Placeholder 5"/>
          <p:cNvSpPr>
            <a:spLocks noGrp="1"/>
          </p:cNvSpPr>
          <p:nvPr>
            <p:ph type="body" sz="half" idx="2"/>
          </p:nvPr>
        </p:nvSpPr>
        <p:spPr>
          <a:xfrm>
            <a:off x="228600" y="4724400"/>
            <a:ext cx="5943600" cy="1981200"/>
          </a:xfrm>
        </p:spPr>
        <p:txBody>
          <a:bodyPr>
            <a:noAutofit/>
          </a:bodyPr>
          <a:lstStyle/>
          <a:p>
            <a:r>
              <a:rPr lang="en-US" sz="2000" dirty="0"/>
              <a:t>Oil			Vinegar</a:t>
            </a:r>
          </a:p>
          <a:p>
            <a:r>
              <a:rPr lang="en-US" sz="2000" dirty="0"/>
              <a:t>Butter			Beef</a:t>
            </a:r>
          </a:p>
          <a:p>
            <a:endParaRPr lang="en-US" sz="2000" dirty="0"/>
          </a:p>
          <a:p>
            <a:r>
              <a:rPr lang="en-US" sz="2000" b="1" i="1" u="sng" dirty="0">
                <a:effectLst>
                  <a:outerShdw blurRad="38100" dist="38100" dir="2700000" algn="tl">
                    <a:srgbClr val="000000">
                      <a:alpha val="43137"/>
                    </a:srgbClr>
                  </a:outerShdw>
                </a:effectLst>
              </a:rPr>
              <a:t>Cheese</a:t>
            </a:r>
            <a:r>
              <a:rPr lang="en-US" sz="2000" dirty="0"/>
              <a:t> – old cheese packed tightly with cooper’s chips between every wheel, so that it keeps in the hot hold.</a:t>
            </a:r>
          </a:p>
        </p:txBody>
      </p:sp>
    </p:spTree>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Urgency</a:t>
            </a:r>
          </a:p>
        </p:txBody>
      </p:sp>
      <p:sp>
        <p:nvSpPr>
          <p:cNvPr id="5" name="Content Placeholder 4"/>
          <p:cNvSpPr>
            <a:spLocks noGrp="1"/>
          </p:cNvSpPr>
          <p:nvPr>
            <p:ph idx="1"/>
          </p:nvPr>
        </p:nvSpPr>
        <p:spPr>
          <a:xfrm>
            <a:off x="768096" y="1905000"/>
            <a:ext cx="7918704" cy="4724400"/>
          </a:xfrm>
        </p:spPr>
        <p:txBody>
          <a:bodyPr>
            <a:normAutofit/>
          </a:bodyPr>
          <a:lstStyle/>
          <a:p>
            <a:pPr marL="114300" indent="0">
              <a:buNone/>
            </a:pPr>
            <a:r>
              <a:rPr lang="en-US" sz="3600" dirty="0">
                <a:latin typeface="Gabriola" pitchFamily="82" charset="0"/>
              </a:rPr>
              <a:t>Good Father, do not forget me, but have mercy and pity my miserable case.  I know if you did but see me, you would weep…  For God’s sake, pity me… I have set down my resolution that certainly will be; that is, that the answer of this letter will be life or death to me. </a:t>
            </a:r>
          </a:p>
          <a:p>
            <a:pPr marL="114300" indent="0">
              <a:buNone/>
            </a:pPr>
            <a:endParaRPr lang="en-US" sz="3600" dirty="0">
              <a:latin typeface="Gabriola" pitchFamily="82" charset="0"/>
            </a:endParaRPr>
          </a:p>
          <a:p>
            <a:pPr marL="114300" indent="0">
              <a:buNone/>
            </a:pPr>
            <a:r>
              <a:rPr lang="en-US" sz="3600" dirty="0">
                <a:latin typeface="Gabriola" pitchFamily="82" charset="0"/>
              </a:rPr>
              <a:t> Therefore, good father, send as soon as you can. </a:t>
            </a:r>
          </a:p>
        </p:txBody>
      </p:sp>
    </p:spTree>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Reliability</a:t>
            </a:r>
          </a:p>
        </p:txBody>
      </p:sp>
      <p:sp>
        <p:nvSpPr>
          <p:cNvPr id="3" name="Content Placeholder 2"/>
          <p:cNvSpPr>
            <a:spLocks noGrp="1"/>
          </p:cNvSpPr>
          <p:nvPr>
            <p:ph idx="1"/>
          </p:nvPr>
        </p:nvSpPr>
        <p:spPr>
          <a:xfrm>
            <a:off x="768096" y="1676400"/>
            <a:ext cx="7613904" cy="4800600"/>
          </a:xfrm>
        </p:spPr>
        <p:txBody>
          <a:bodyPr>
            <a:normAutofit/>
          </a:bodyPr>
          <a:lstStyle/>
          <a:p>
            <a:pPr marL="114300" indent="0">
              <a:buNone/>
            </a:pPr>
            <a:endParaRPr lang="en-US" dirty="0"/>
          </a:p>
          <a:p>
            <a:pPr marL="114300" indent="0">
              <a:buNone/>
            </a:pPr>
            <a:r>
              <a:rPr lang="en-US" dirty="0"/>
              <a:t>It is likely that Richard </a:t>
            </a:r>
            <a:r>
              <a:rPr lang="en-US" dirty="0" err="1"/>
              <a:t>Frethorne</a:t>
            </a:r>
            <a:r>
              <a:rPr lang="en-US" dirty="0"/>
              <a:t> was both very young and very afraid in this environment.  He certainly has every incentive to exaggerate the dangers of his living environment; nevertheless, nothing in this correspondence seems completely out of bounds historically.</a:t>
            </a:r>
          </a:p>
          <a:p>
            <a:pPr marL="114300" indent="0">
              <a:buNone/>
            </a:pPr>
            <a:r>
              <a:rPr lang="en-US" dirty="0"/>
              <a:t>Most indentured servants perished before their time of service was ended.  Disease killed many of them during what was called the “seasoning period” in the Chesapeake Colonies.  </a:t>
            </a:r>
          </a:p>
          <a:p>
            <a:pPr marL="114300" indent="0">
              <a:buNone/>
            </a:pPr>
            <a:r>
              <a:rPr lang="en-US" dirty="0"/>
              <a:t>Historians are not sure what became of </a:t>
            </a:r>
            <a:r>
              <a:rPr lang="en-US" dirty="0" err="1"/>
              <a:t>Frethorne</a:t>
            </a:r>
            <a:r>
              <a:rPr lang="en-US" dirty="0"/>
              <a:t>… but history was assuredly not on his side. </a:t>
            </a:r>
          </a:p>
        </p:txBody>
      </p:sp>
    </p:spTree>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5029200"/>
            <a:ext cx="5945981" cy="1295400"/>
          </a:xfrm>
        </p:spPr>
        <p:txBody>
          <a:bodyPr>
            <a:noAutofit/>
          </a:bodyPr>
          <a:lstStyle/>
          <a:p>
            <a:pPr algn="l"/>
            <a:r>
              <a:rPr lang="en-US" sz="2800" dirty="0" smtClean="0"/>
              <a:t>The Middle Colonies</a:t>
            </a:r>
            <a:r>
              <a:rPr lang="en-US" sz="2800" dirty="0" smtClean="0"/>
              <a:t>: Pennsylvania</a:t>
            </a:r>
            <a:r>
              <a:rPr lang="en-US" sz="2800" dirty="0" smtClean="0"/>
              <a:t>, new York, New Jersey, </a:t>
            </a:r>
            <a:r>
              <a:rPr lang="en-US" sz="2800" dirty="0" smtClean="0"/>
              <a:t>And Delaware</a:t>
            </a:r>
            <a:endParaRPr lang="en-US" sz="2800" dirty="0"/>
          </a:p>
        </p:txBody>
      </p:sp>
      <p:sp>
        <p:nvSpPr>
          <p:cNvPr id="3" name="Subtitle 2"/>
          <p:cNvSpPr>
            <a:spLocks noGrp="1"/>
          </p:cNvSpPr>
          <p:nvPr>
            <p:ph type="subTitle" idx="1"/>
          </p:nvPr>
        </p:nvSpPr>
        <p:spPr/>
        <p:txBody>
          <a:bodyPr/>
          <a:lstStyle/>
          <a:p>
            <a:r>
              <a:rPr lang="en-US" dirty="0" smtClean="0"/>
              <a:t>Commerce, Diversity, and Toleration </a:t>
            </a:r>
            <a:r>
              <a:rPr lang="en-US" dirty="0" smtClean="0"/>
              <a:t>in the Middle English Colonies</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152400"/>
            <a:ext cx="6243638" cy="4343400"/>
          </a:xfrm>
          <a:prstGeom prst="rect">
            <a:avLst/>
          </a:prstGeom>
        </p:spPr>
      </p:pic>
    </p:spTree>
    <p:extLst>
      <p:ext uri="{BB962C8B-B14F-4D97-AF65-F5344CB8AC3E}">
        <p14:creationId xmlns:p14="http://schemas.microsoft.com/office/powerpoint/2010/main" val="15547934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786384"/>
          </a:xfrm>
        </p:spPr>
        <p:txBody>
          <a:bodyPr/>
          <a:lstStyle/>
          <a:p>
            <a:pPr algn="ctr"/>
            <a:r>
              <a:rPr lang="en-US" dirty="0" smtClean="0"/>
              <a:t>Where are the Middle Colonies?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219200" y="1219200"/>
            <a:ext cx="6847515" cy="5137281"/>
          </a:xfrm>
        </p:spPr>
      </p:pic>
    </p:spTree>
    <p:extLst>
      <p:ext uri="{BB962C8B-B14F-4D97-AF65-F5344CB8AC3E}">
        <p14:creationId xmlns:p14="http://schemas.microsoft.com/office/powerpoint/2010/main" val="1599970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609600"/>
            <a:ext cx="7766304" cy="976291"/>
          </a:xfrm>
        </p:spPr>
        <p:txBody>
          <a:bodyPr>
            <a:normAutofit/>
          </a:bodyPr>
          <a:lstStyle/>
          <a:p>
            <a:r>
              <a:rPr lang="en-US" dirty="0" smtClean="0"/>
              <a:t>Economic Opportunity, Social Mobility</a:t>
            </a:r>
            <a:endParaRPr lang="en-US" dirty="0"/>
          </a:p>
        </p:txBody>
      </p:sp>
      <p:sp>
        <p:nvSpPr>
          <p:cNvPr id="6" name="Text Placeholder 5"/>
          <p:cNvSpPr>
            <a:spLocks noGrp="1"/>
          </p:cNvSpPr>
          <p:nvPr>
            <p:ph type="body" idx="2"/>
          </p:nvPr>
        </p:nvSpPr>
        <p:spPr>
          <a:xfrm>
            <a:off x="685800" y="1752600"/>
            <a:ext cx="1905000" cy="4343400"/>
          </a:xfrm>
        </p:spPr>
        <p:txBody>
          <a:bodyPr>
            <a:normAutofit/>
          </a:bodyPr>
          <a:lstStyle/>
          <a:p>
            <a:r>
              <a:rPr lang="en-US" dirty="0" smtClean="0"/>
              <a:t>The ability to work in a variety of fields – particularly in the merchant class or among skilled laborers – allowed for economic prosperity and social mobility in the Middle Colonies.  Unlike the South, people born into poverty were often able to acquire skills and move up socially. </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667000" y="1828800"/>
            <a:ext cx="6134920" cy="4391738"/>
          </a:xfrm>
        </p:spPr>
      </p:pic>
    </p:spTree>
    <p:extLst>
      <p:ext uri="{BB962C8B-B14F-4D97-AF65-F5344CB8AC3E}">
        <p14:creationId xmlns:p14="http://schemas.microsoft.com/office/powerpoint/2010/main" val="37310674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304800" y="4648200"/>
            <a:ext cx="5943600" cy="2209800"/>
          </a:xfrm>
        </p:spPr>
        <p:txBody>
          <a:bodyPr>
            <a:normAutofit/>
          </a:bodyPr>
          <a:lstStyle/>
          <a:p>
            <a:r>
              <a:rPr lang="en-US" sz="2000" dirty="0" smtClean="0"/>
              <a:t>In the middle colonies, the principle crop grown was wheat.  Small farmers grew huge crops for export.  The wheat was used to feed the Caribbean islands, where so much of the land under cultivation was devoted to sugar cane that there was not enough acreage to grow food crops. </a:t>
            </a:r>
            <a:endParaRPr lang="en-US" sz="2000" dirty="0"/>
          </a:p>
        </p:txBody>
      </p:sp>
      <p:sp>
        <p:nvSpPr>
          <p:cNvPr id="5" name="Title 4"/>
          <p:cNvSpPr>
            <a:spLocks noGrp="1"/>
          </p:cNvSpPr>
          <p:nvPr>
            <p:ph type="title"/>
          </p:nvPr>
        </p:nvSpPr>
        <p:spPr>
          <a:xfrm>
            <a:off x="6324600" y="4800600"/>
            <a:ext cx="2667000" cy="1600200"/>
          </a:xfrm>
        </p:spPr>
        <p:txBody>
          <a:bodyPr>
            <a:normAutofit fontScale="90000"/>
          </a:bodyPr>
          <a:lstStyle/>
          <a:p>
            <a:pPr algn="l"/>
            <a:r>
              <a:rPr lang="en-US" sz="3600" dirty="0" smtClean="0"/>
              <a:t>Small Farmers, </a:t>
            </a:r>
            <a:r>
              <a:rPr lang="en-US" sz="3600" dirty="0" smtClean="0"/>
              <a:t>Wheat for export</a:t>
            </a:r>
            <a:endParaRPr lang="en-US" sz="3600"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9835" b="9835"/>
          <a:stretch>
            <a:fillRect/>
          </a:stretch>
        </p:blipFill>
        <p:spPr/>
      </p:pic>
    </p:spTree>
    <p:extLst>
      <p:ext uri="{BB962C8B-B14F-4D97-AF65-F5344CB8AC3E}">
        <p14:creationId xmlns:p14="http://schemas.microsoft.com/office/powerpoint/2010/main" val="36502467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52400" y="4648200"/>
            <a:ext cx="6096000" cy="2133600"/>
          </a:xfrm>
        </p:spPr>
        <p:txBody>
          <a:bodyPr>
            <a:normAutofit/>
          </a:bodyPr>
          <a:lstStyle/>
          <a:p>
            <a:r>
              <a:rPr lang="en-US" sz="2000" dirty="0" smtClean="0"/>
              <a:t>Shipbuilding and the shipping trade were opportunities to make large profits in major cities like Philadelphia, Wilmington, or New York City.  The constant export of wheat to the Caribbean – and the promise of return trips with cane sugar, molasses, and rum – insured that shipping companies would be profitable.  </a:t>
            </a:r>
            <a:endParaRPr lang="en-US" sz="2000" dirty="0"/>
          </a:p>
        </p:txBody>
      </p:sp>
      <p:sp>
        <p:nvSpPr>
          <p:cNvPr id="3" name="Title 2"/>
          <p:cNvSpPr>
            <a:spLocks noGrp="1"/>
          </p:cNvSpPr>
          <p:nvPr>
            <p:ph type="title"/>
          </p:nvPr>
        </p:nvSpPr>
        <p:spPr>
          <a:xfrm>
            <a:off x="6400800" y="4876800"/>
            <a:ext cx="2743200" cy="1828800"/>
          </a:xfrm>
        </p:spPr>
        <p:txBody>
          <a:bodyPr>
            <a:normAutofit fontScale="90000"/>
          </a:bodyPr>
          <a:lstStyle/>
          <a:p>
            <a:pPr algn="l"/>
            <a:r>
              <a:rPr lang="en-US" dirty="0" smtClean="0"/>
              <a:t>Shipbuilding, </a:t>
            </a:r>
            <a:r>
              <a:rPr lang="en-US" dirty="0" smtClean="0"/>
              <a:t>Trade, and </a:t>
            </a:r>
            <a:r>
              <a:rPr lang="en-US" dirty="0" smtClean="0"/>
              <a:t>Centers of Commerce</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86" b="886"/>
          <a:stretch>
            <a:fillRect/>
          </a:stretch>
        </p:blipFill>
        <p:spPr/>
      </p:pic>
    </p:spTree>
    <p:extLst>
      <p:ext uri="{BB962C8B-B14F-4D97-AF65-F5344CB8AC3E}">
        <p14:creationId xmlns:p14="http://schemas.microsoft.com/office/powerpoint/2010/main" val="29795720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Middle Class of Artisans and Skilled Workers</a:t>
            </a:r>
            <a:endParaRPr lang="en-US" dirty="0"/>
          </a:p>
        </p:txBody>
      </p:sp>
      <p:pic>
        <p:nvPicPr>
          <p:cNvPr id="8" name="Picture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62400" y="533400"/>
            <a:ext cx="4909457" cy="5867400"/>
          </a:xfrm>
        </p:spPr>
      </p:pic>
      <p:sp>
        <p:nvSpPr>
          <p:cNvPr id="2" name="Text Placeholder 1"/>
          <p:cNvSpPr>
            <a:spLocks noGrp="1"/>
          </p:cNvSpPr>
          <p:nvPr>
            <p:ph type="body" sz="half" idx="2"/>
          </p:nvPr>
        </p:nvSpPr>
        <p:spPr>
          <a:xfrm>
            <a:off x="533400" y="2202873"/>
            <a:ext cx="3352800" cy="4648200"/>
          </a:xfrm>
        </p:spPr>
        <p:txBody>
          <a:bodyPr>
            <a:normAutofit/>
          </a:bodyPr>
          <a:lstStyle/>
          <a:p>
            <a:r>
              <a:rPr lang="en-US" dirty="0" smtClean="0"/>
              <a:t>Blacksmiths, silversmiths, coopers, cobblers, and cart wrights – all skilled positions which could command high wages.  The ability to demand higher wages was essential to the establishment of the middle class in the colonies.  </a:t>
            </a:r>
            <a:r>
              <a:rPr lang="en-US" dirty="0" smtClean="0"/>
              <a:t>Compared with England, it was relatively easy for Americans to purchase land – land was abundant in the New World.  Yet, in the largest cities like Philadelphia and New York, it was possible to make a living with a trade or vocation.  Not everyone was a farmer!</a:t>
            </a:r>
            <a:endParaRPr lang="en-US" dirty="0"/>
          </a:p>
        </p:txBody>
      </p:sp>
    </p:spTree>
    <p:extLst>
      <p:ext uri="{BB962C8B-B14F-4D97-AF65-F5344CB8AC3E}">
        <p14:creationId xmlns:p14="http://schemas.microsoft.com/office/powerpoint/2010/main" val="3595846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52400" y="4572000"/>
            <a:ext cx="6019800" cy="2272145"/>
          </a:xfrm>
        </p:spPr>
        <p:txBody>
          <a:bodyPr>
            <a:normAutofit/>
          </a:bodyPr>
          <a:lstStyle/>
          <a:p>
            <a:r>
              <a:rPr lang="en-US" sz="2000" dirty="0" smtClean="0"/>
              <a:t>The Middle Colonies were a multi-national region.  The Dutch had originally claimed New York.  German and Scots-Irish immigrants dominated Pennsylvania.  Delaware was once known as New Sweden, and Swedish immigration was common in PA, DE, and NJ.  Each of these groups brought a distinctive religion, as well. </a:t>
            </a:r>
            <a:endParaRPr lang="en-US" sz="2000" dirty="0"/>
          </a:p>
        </p:txBody>
      </p:sp>
      <p:sp>
        <p:nvSpPr>
          <p:cNvPr id="3" name="Title 2"/>
          <p:cNvSpPr>
            <a:spLocks noGrp="1"/>
          </p:cNvSpPr>
          <p:nvPr>
            <p:ph type="title"/>
          </p:nvPr>
        </p:nvSpPr>
        <p:spPr>
          <a:xfrm>
            <a:off x="6324600" y="4724400"/>
            <a:ext cx="2784764" cy="1996440"/>
          </a:xfrm>
        </p:spPr>
        <p:txBody>
          <a:bodyPr>
            <a:normAutofit/>
          </a:bodyPr>
          <a:lstStyle/>
          <a:p>
            <a:pPr algn="l">
              <a:lnSpc>
                <a:spcPct val="100000"/>
              </a:lnSpc>
            </a:pPr>
            <a:r>
              <a:rPr lang="en-US" sz="2700" dirty="0" smtClean="0"/>
              <a:t>English, Dutch, Swedish, </a:t>
            </a:r>
            <a:r>
              <a:rPr lang="en-US" sz="2700" dirty="0" smtClean="0"/>
              <a:t>German, Scots</a:t>
            </a:r>
            <a:r>
              <a:rPr lang="en-US" sz="2700" dirty="0" smtClean="0"/>
              <a:t>-Irish…</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114" b="6114"/>
          <a:stretch>
            <a:fillRect/>
          </a:stretch>
        </p:blipFill>
        <p:spPr/>
      </p:pic>
    </p:spTree>
    <p:extLst>
      <p:ext uri="{BB962C8B-B14F-4D97-AF65-F5344CB8AC3E}">
        <p14:creationId xmlns:p14="http://schemas.microsoft.com/office/powerpoint/2010/main" val="2728078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Usury: the idea of commonwealth</a:t>
            </a:r>
            <a:endParaRPr lang="en-US" dirty="0"/>
          </a:p>
        </p:txBody>
      </p:sp>
      <p:sp>
        <p:nvSpPr>
          <p:cNvPr id="3" name="Content Placeholder 2"/>
          <p:cNvSpPr>
            <a:spLocks noGrp="1"/>
          </p:cNvSpPr>
          <p:nvPr>
            <p:ph idx="1"/>
          </p:nvPr>
        </p:nvSpPr>
        <p:spPr>
          <a:xfrm>
            <a:off x="4680204" y="1673204"/>
            <a:ext cx="3355848" cy="4495800"/>
          </a:xfrm>
        </p:spPr>
        <p:txBody>
          <a:bodyPr>
            <a:normAutofit lnSpcReduction="10000"/>
          </a:bodyPr>
          <a:lstStyle/>
          <a:p>
            <a:r>
              <a:rPr lang="en-US" dirty="0" smtClean="0"/>
              <a:t>One of the most basic ideas of capitalism is that the profit motive is essential to making the economy work.  Respect for private wealth and private property is important in to Americans; however, the Puritan mindset also emphasized the commonweal.  </a:t>
            </a:r>
          </a:p>
          <a:p>
            <a:r>
              <a:rPr lang="en-US" dirty="0" smtClean="0"/>
              <a:t>Unrestrained capitalism which takes advantage of your neighbor?  Not in Puritan New England!  Charging high rates of interest or exorbitant prices might result in physical punishments or imprisonment. </a:t>
            </a:r>
          </a:p>
          <a:p>
            <a:pPr marL="0" indent="0">
              <a:buNone/>
            </a:pPr>
            <a:endParaRPr lang="en-US" dirty="0"/>
          </a:p>
        </p:txBody>
      </p:sp>
      <p:pic>
        <p:nvPicPr>
          <p:cNvPr id="6" name="Picture 5"/>
          <p:cNvPicPr>
            <a:picLocks noChangeAspect="1"/>
          </p:cNvPicPr>
          <p:nvPr/>
        </p:nvPicPr>
        <p:blipFill>
          <a:blip r:embed="rId2"/>
          <a:stretch>
            <a:fillRect/>
          </a:stretch>
        </p:blipFill>
        <p:spPr>
          <a:xfrm>
            <a:off x="1066800" y="1736143"/>
            <a:ext cx="3009900" cy="4781550"/>
          </a:xfrm>
          <a:prstGeom prst="rect">
            <a:avLst/>
          </a:prstGeom>
        </p:spPr>
      </p:pic>
    </p:spTree>
    <p:extLst>
      <p:ext uri="{BB962C8B-B14F-4D97-AF65-F5344CB8AC3E}">
        <p14:creationId xmlns:p14="http://schemas.microsoft.com/office/powerpoint/2010/main" val="5517927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52400" y="4724400"/>
            <a:ext cx="6096000" cy="1905000"/>
          </a:xfrm>
        </p:spPr>
        <p:txBody>
          <a:bodyPr>
            <a:normAutofit/>
          </a:bodyPr>
          <a:lstStyle/>
          <a:p>
            <a:r>
              <a:rPr lang="en-US" sz="2000" dirty="0" smtClean="0"/>
              <a:t>In addition to the Church of England, Catholics, German </a:t>
            </a:r>
            <a:r>
              <a:rPr lang="en-US" sz="2000" dirty="0" err="1" smtClean="0"/>
              <a:t>Pietists</a:t>
            </a:r>
            <a:r>
              <a:rPr lang="en-US" sz="2000" dirty="0" smtClean="0"/>
              <a:t>, Quakers, and even non-Christian faiths emerged in the Middle Colonies.  In this region, the extreme diversity of the population required that religious toleration prevail. </a:t>
            </a:r>
            <a:endParaRPr lang="en-US" sz="2000" dirty="0"/>
          </a:p>
        </p:txBody>
      </p:sp>
      <p:sp>
        <p:nvSpPr>
          <p:cNvPr id="3" name="Title 2"/>
          <p:cNvSpPr>
            <a:spLocks noGrp="1"/>
          </p:cNvSpPr>
          <p:nvPr>
            <p:ph type="title"/>
          </p:nvPr>
        </p:nvSpPr>
        <p:spPr>
          <a:xfrm>
            <a:off x="6324600" y="4953000"/>
            <a:ext cx="2286000" cy="1463040"/>
          </a:xfrm>
        </p:spPr>
        <p:txBody>
          <a:bodyPr/>
          <a:lstStyle/>
          <a:p>
            <a:pPr algn="l"/>
            <a:r>
              <a:rPr lang="en-US" dirty="0" smtClean="0"/>
              <a:t>Religious Diversity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5562" b="25562"/>
          <a:stretch>
            <a:fillRect/>
          </a:stretch>
        </p:blipFill>
        <p:spPr/>
      </p:pic>
    </p:spTree>
    <p:extLst>
      <p:ext uri="{BB962C8B-B14F-4D97-AF65-F5344CB8AC3E}">
        <p14:creationId xmlns:p14="http://schemas.microsoft.com/office/powerpoint/2010/main" val="14254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8096" y="471509"/>
            <a:ext cx="6089904" cy="1737360"/>
          </a:xfrm>
        </p:spPr>
        <p:txBody>
          <a:bodyPr/>
          <a:lstStyle/>
          <a:p>
            <a:r>
              <a:rPr lang="en-US" dirty="0" smtClean="0"/>
              <a:t>Greater Social Mobility</a:t>
            </a:r>
            <a:endParaRPr lang="en-US" dirty="0"/>
          </a:p>
        </p:txBody>
      </p:sp>
      <p:pic>
        <p:nvPicPr>
          <p:cNvPr id="9" name="Picture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953000" y="1143000"/>
            <a:ext cx="3860981" cy="4654891"/>
          </a:xfrm>
        </p:spPr>
      </p:pic>
      <p:sp>
        <p:nvSpPr>
          <p:cNvPr id="2" name="Text Placeholder 1"/>
          <p:cNvSpPr>
            <a:spLocks noGrp="1"/>
          </p:cNvSpPr>
          <p:nvPr>
            <p:ph type="body" sz="half" idx="2"/>
          </p:nvPr>
        </p:nvSpPr>
        <p:spPr>
          <a:xfrm>
            <a:off x="768096" y="1600200"/>
            <a:ext cx="4032504" cy="4419600"/>
          </a:xfrm>
        </p:spPr>
        <p:txBody>
          <a:bodyPr>
            <a:normAutofit/>
          </a:bodyPr>
          <a:lstStyle/>
          <a:p>
            <a:r>
              <a:rPr lang="en-US" dirty="0" smtClean="0"/>
              <a:t>There was practically no social mobility in the Southern Colonies.  But in the Middle Colonies, it was possible to rise from extreme poverty to enjoy a prosperous lifestyle.  The ability to rise from poor circumstances to prosperity is social mobility. </a:t>
            </a:r>
            <a:endParaRPr lang="en-US" dirty="0" smtClean="0"/>
          </a:p>
          <a:p>
            <a:r>
              <a:rPr lang="en-US" dirty="0" smtClean="0"/>
              <a:t>The poster child for social and economic mobility in America was Benjamin Franklin.  Born in Boston, he was the eleventh son of a chandler.  Ben Franklin ran off to Pennsylvania, learned the printers trade, and made a fortune selling almanacs.  Then, he devoted his life to public service and to science.  He was the most famous – and one of the wealthiest – Americans on Earth when he died. </a:t>
            </a:r>
            <a:endParaRPr lang="en-US" dirty="0"/>
          </a:p>
        </p:txBody>
      </p:sp>
    </p:spTree>
    <p:extLst>
      <p:ext uri="{BB962C8B-B14F-4D97-AF65-F5344CB8AC3E}">
        <p14:creationId xmlns:p14="http://schemas.microsoft.com/office/powerpoint/2010/main" val="34339391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52400" y="4724400"/>
            <a:ext cx="6096000" cy="1981200"/>
          </a:xfrm>
        </p:spPr>
        <p:txBody>
          <a:bodyPr>
            <a:normAutofit/>
          </a:bodyPr>
          <a:lstStyle/>
          <a:p>
            <a:r>
              <a:rPr lang="en-US" sz="2000" dirty="0" smtClean="0"/>
              <a:t>A Quaker, William Penn sought to create a society which was founded on principles of equality for all men, religious freedom, and pacifism.  After signing a treaty with the local Indians, Penn encouraged immigration from abroad, but remained devoted to the principles of religious toleration, equality, and pacifism. </a:t>
            </a:r>
            <a:endParaRPr lang="en-US" sz="2000" dirty="0"/>
          </a:p>
        </p:txBody>
      </p:sp>
      <p:sp>
        <p:nvSpPr>
          <p:cNvPr id="3" name="Title 2"/>
          <p:cNvSpPr>
            <a:spLocks noGrp="1"/>
          </p:cNvSpPr>
          <p:nvPr>
            <p:ph type="title"/>
          </p:nvPr>
        </p:nvSpPr>
        <p:spPr>
          <a:xfrm>
            <a:off x="6324600" y="5029200"/>
            <a:ext cx="2667000" cy="1463040"/>
          </a:xfrm>
        </p:spPr>
        <p:txBody>
          <a:bodyPr>
            <a:normAutofit fontScale="90000"/>
          </a:bodyPr>
          <a:lstStyle/>
          <a:p>
            <a:pPr algn="l"/>
            <a:r>
              <a:rPr lang="en-US" dirty="0" smtClean="0"/>
              <a:t>William Penn’s “Holy Experiment”</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697" b="6697"/>
          <a:stretch>
            <a:fillRect/>
          </a:stretch>
        </p:blipFill>
        <p:spPr/>
      </p:pic>
    </p:spTree>
    <p:extLst>
      <p:ext uri="{BB962C8B-B14F-4D97-AF65-F5344CB8AC3E}">
        <p14:creationId xmlns:p14="http://schemas.microsoft.com/office/powerpoint/2010/main" val="8670555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04800" y="4724400"/>
            <a:ext cx="5867400" cy="1981200"/>
          </a:xfrm>
        </p:spPr>
        <p:txBody>
          <a:bodyPr>
            <a:normAutofit/>
          </a:bodyPr>
          <a:lstStyle/>
          <a:p>
            <a:r>
              <a:rPr lang="en-US" sz="2000" dirty="0" smtClean="0"/>
              <a:t>In all of the Middle Colonies, the idea of religious toleration was celebrated.  Not only was each denomination allowed to practice it’s own faith; but also, tolerance of other’s faiths was established as a social norm.  </a:t>
            </a:r>
            <a:endParaRPr lang="en-US" sz="2000" dirty="0"/>
          </a:p>
        </p:txBody>
      </p:sp>
      <p:sp>
        <p:nvSpPr>
          <p:cNvPr id="3" name="Title 2"/>
          <p:cNvSpPr>
            <a:spLocks noGrp="1"/>
          </p:cNvSpPr>
          <p:nvPr>
            <p:ph type="title"/>
          </p:nvPr>
        </p:nvSpPr>
        <p:spPr>
          <a:xfrm>
            <a:off x="6400800" y="4953000"/>
            <a:ext cx="2362200" cy="1463040"/>
          </a:xfrm>
        </p:spPr>
        <p:txBody>
          <a:bodyPr/>
          <a:lstStyle/>
          <a:p>
            <a:pPr algn="l"/>
            <a:r>
              <a:rPr lang="en-US" dirty="0" smtClean="0"/>
              <a:t>Religious Freedom</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0632" b="10632"/>
          <a:stretch>
            <a:fillRect/>
          </a:stretch>
        </p:blipFill>
        <p:spPr/>
      </p:pic>
    </p:spTree>
    <p:extLst>
      <p:ext uri="{BB962C8B-B14F-4D97-AF65-F5344CB8AC3E}">
        <p14:creationId xmlns:p14="http://schemas.microsoft.com/office/powerpoint/2010/main" val="36490395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52400" y="4724400"/>
            <a:ext cx="5943600" cy="2057400"/>
          </a:xfrm>
        </p:spPr>
        <p:txBody>
          <a:bodyPr>
            <a:normAutofit/>
          </a:bodyPr>
          <a:lstStyle/>
          <a:p>
            <a:r>
              <a:rPr lang="en-US" sz="2000" dirty="0" smtClean="0"/>
              <a:t>Land ownership in Pennsylvania and most of the other Middle Colonies was relatively easy to achieve.  In order to vote, men had to be Christian and own at least 50 acres of land in PA.  Since many artisans and skilled laborers made their living without owning large tracts of land, they were prevented from voting. </a:t>
            </a:r>
            <a:endParaRPr lang="en-US" sz="2000" dirty="0"/>
          </a:p>
        </p:txBody>
      </p:sp>
      <p:sp>
        <p:nvSpPr>
          <p:cNvPr id="3" name="Title 2"/>
          <p:cNvSpPr>
            <a:spLocks noGrp="1"/>
          </p:cNvSpPr>
          <p:nvPr>
            <p:ph type="title"/>
          </p:nvPr>
        </p:nvSpPr>
        <p:spPr>
          <a:xfrm>
            <a:off x="6400800" y="4724400"/>
            <a:ext cx="2590800" cy="1981200"/>
          </a:xfrm>
        </p:spPr>
        <p:txBody>
          <a:bodyPr>
            <a:normAutofit fontScale="90000"/>
          </a:bodyPr>
          <a:lstStyle/>
          <a:p>
            <a:pPr algn="l"/>
            <a:r>
              <a:rPr lang="en-US" dirty="0" smtClean="0"/>
              <a:t>Land Ownership and Voting Rights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711" b="1711"/>
          <a:stretch>
            <a:fillRect/>
          </a:stretch>
        </p:blipFill>
        <p:spPr/>
      </p:pic>
    </p:spTree>
    <p:extLst>
      <p:ext uri="{BB962C8B-B14F-4D97-AF65-F5344CB8AC3E}">
        <p14:creationId xmlns:p14="http://schemas.microsoft.com/office/powerpoint/2010/main" val="3224616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Opportunity</a:t>
            </a:r>
            <a:endParaRPr lang="en-US" dirty="0"/>
          </a:p>
        </p:txBody>
      </p:sp>
      <p:sp>
        <p:nvSpPr>
          <p:cNvPr id="3" name="Content Placeholder 2"/>
          <p:cNvSpPr>
            <a:spLocks noGrp="1"/>
          </p:cNvSpPr>
          <p:nvPr>
            <p:ph idx="1"/>
          </p:nvPr>
        </p:nvSpPr>
        <p:spPr>
          <a:xfrm>
            <a:off x="768096" y="4572000"/>
            <a:ext cx="7290054" cy="1737360"/>
          </a:xfrm>
        </p:spPr>
        <p:txBody>
          <a:bodyPr/>
          <a:lstStyle/>
          <a:p>
            <a:r>
              <a:rPr lang="en-US" dirty="0" smtClean="0"/>
              <a:t>Nevertheless, the basic idea of economic mobility was alive and well in Puritan New England.  Many people chose to emigrate England because they were landless, unemployed, and impoverished. </a:t>
            </a:r>
          </a:p>
          <a:p>
            <a:r>
              <a:rPr lang="en-US" dirty="0" smtClean="0"/>
              <a:t>Even the lowliest indentured servant had a reasonable expectation that they may inherit land at the end of their term of servitude. </a:t>
            </a:r>
            <a:endParaRPr lang="en-US" dirty="0"/>
          </a:p>
        </p:txBody>
      </p:sp>
      <p:pic>
        <p:nvPicPr>
          <p:cNvPr id="4" name="Picture 3"/>
          <p:cNvPicPr>
            <a:picLocks noChangeAspect="1"/>
          </p:cNvPicPr>
          <p:nvPr/>
        </p:nvPicPr>
        <p:blipFill>
          <a:blip r:embed="rId2"/>
          <a:stretch>
            <a:fillRect/>
          </a:stretch>
        </p:blipFill>
        <p:spPr>
          <a:xfrm>
            <a:off x="838200" y="1828800"/>
            <a:ext cx="6667500" cy="2362200"/>
          </a:xfrm>
          <a:prstGeom prst="rect">
            <a:avLst/>
          </a:prstGeom>
        </p:spPr>
      </p:pic>
    </p:spTree>
    <p:extLst>
      <p:ext uri="{BB962C8B-B14F-4D97-AF65-F5344CB8AC3E}">
        <p14:creationId xmlns:p14="http://schemas.microsoft.com/office/powerpoint/2010/main" val="31728365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648200"/>
            <a:ext cx="6172200" cy="2057400"/>
          </a:xfrm>
        </p:spPr>
        <p:txBody>
          <a:bodyPr>
            <a:noAutofit/>
          </a:bodyPr>
          <a:lstStyle/>
          <a:p>
            <a:pPr marL="285750" lvl="0" indent="-285750" algn="l">
              <a:lnSpc>
                <a:spcPct val="100000"/>
              </a:lnSpc>
              <a:spcBef>
                <a:spcPts val="0"/>
              </a:spcBef>
              <a:spcAft>
                <a:spcPts val="200"/>
              </a:spcAft>
            </a:pPr>
            <a:r>
              <a:rPr lang="en-US" sz="2000" cap="none" spc="0" dirty="0">
                <a:solidFill>
                  <a:prstClr val="black">
                    <a:lumMod val="95000"/>
                    <a:lumOff val="5000"/>
                  </a:prstClr>
                </a:solidFill>
                <a:latin typeface="Tw Cen MT" panose="020B0602020104020603"/>
                <a:ea typeface="+mn-ea"/>
                <a:cs typeface="+mn-cs"/>
              </a:rPr>
              <a:t>Fur trapping</a:t>
            </a:r>
            <a:br>
              <a:rPr lang="en-US" sz="2000" cap="none" spc="0" dirty="0">
                <a:solidFill>
                  <a:prstClr val="black">
                    <a:lumMod val="95000"/>
                    <a:lumOff val="5000"/>
                  </a:prstClr>
                </a:solidFill>
                <a:latin typeface="Tw Cen MT" panose="020B0602020104020603"/>
                <a:ea typeface="+mn-ea"/>
                <a:cs typeface="+mn-cs"/>
              </a:rPr>
            </a:br>
            <a:r>
              <a:rPr lang="en-US" sz="2000" cap="none" spc="0" dirty="0">
                <a:solidFill>
                  <a:prstClr val="black">
                    <a:lumMod val="95000"/>
                    <a:lumOff val="5000"/>
                  </a:prstClr>
                </a:solidFill>
                <a:latin typeface="Tw Cen MT" panose="020B0602020104020603"/>
                <a:ea typeface="+mn-ea"/>
                <a:cs typeface="+mn-cs"/>
              </a:rPr>
              <a:t/>
            </a:r>
            <a:br>
              <a:rPr lang="en-US" sz="2000" cap="none" spc="0" dirty="0">
                <a:solidFill>
                  <a:prstClr val="black">
                    <a:lumMod val="95000"/>
                    <a:lumOff val="5000"/>
                  </a:prstClr>
                </a:solidFill>
                <a:latin typeface="Tw Cen MT" panose="020B0602020104020603"/>
                <a:ea typeface="+mn-ea"/>
                <a:cs typeface="+mn-cs"/>
              </a:rPr>
            </a:br>
            <a: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t>Timber		Fishing and Whaling</a:t>
            </a:r>
            <a:b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br>
            <a: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t>Shipbuilding		Trade</a:t>
            </a:r>
            <a:b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br>
            <a: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t>Farming 		Cattle Ranching</a:t>
            </a:r>
            <a:b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br>
            <a: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t/>
            </a:r>
            <a:br>
              <a:rPr lang="en-US" sz="2000" b="1" i="1" cap="none" spc="0" dirty="0" smtClean="0">
                <a:solidFill>
                  <a:prstClr val="black">
                    <a:lumMod val="95000"/>
                    <a:lumOff val="5000"/>
                  </a:prstClr>
                </a:solidFill>
                <a:effectLst>
                  <a:outerShdw blurRad="38100" dist="38100" dir="2700000" algn="tl">
                    <a:srgbClr val="000000">
                      <a:alpha val="43137"/>
                    </a:srgbClr>
                  </a:outerShdw>
                </a:effectLst>
                <a:latin typeface="Tw Cen MT" panose="020B0602020104020603"/>
                <a:ea typeface="+mn-ea"/>
                <a:cs typeface="+mn-cs"/>
              </a:rPr>
            </a:br>
            <a:r>
              <a:rPr lang="en-US" sz="2000" cap="none" spc="0" dirty="0" smtClean="0">
                <a:solidFill>
                  <a:prstClr val="black">
                    <a:lumMod val="95000"/>
                    <a:lumOff val="5000"/>
                  </a:prstClr>
                </a:solidFill>
                <a:latin typeface="Tw Cen MT" panose="020B0602020104020603"/>
                <a:ea typeface="+mn-ea"/>
                <a:cs typeface="+mn-cs"/>
              </a:rPr>
              <a:t>All </a:t>
            </a:r>
            <a:r>
              <a:rPr lang="en-US" sz="2000" cap="none" spc="0" dirty="0">
                <a:solidFill>
                  <a:prstClr val="black">
                    <a:lumMod val="95000"/>
                    <a:lumOff val="5000"/>
                  </a:prstClr>
                </a:solidFill>
                <a:latin typeface="Tw Cen MT" panose="020B0602020104020603"/>
                <a:ea typeface="+mn-ea"/>
                <a:cs typeface="+mn-cs"/>
              </a:rPr>
              <a:t>of the activities above were possibilities in New </a:t>
            </a:r>
            <a:r>
              <a:rPr lang="en-US" sz="2000" cap="none" spc="0" dirty="0" smtClean="0">
                <a:solidFill>
                  <a:prstClr val="black">
                    <a:lumMod val="95000"/>
                    <a:lumOff val="5000"/>
                  </a:prstClr>
                </a:solidFill>
                <a:latin typeface="Tw Cen MT" panose="020B0602020104020603"/>
                <a:ea typeface="+mn-ea"/>
                <a:cs typeface="+mn-cs"/>
              </a:rPr>
              <a:t>England, which had a very diverse economy. </a:t>
            </a:r>
            <a:r>
              <a:rPr lang="en-US" sz="2000" cap="none" spc="0" dirty="0">
                <a:solidFill>
                  <a:prstClr val="black">
                    <a:lumMod val="95000"/>
                    <a:lumOff val="5000"/>
                  </a:prstClr>
                </a:solidFill>
                <a:latin typeface="Tw Cen MT" panose="020B0602020104020603"/>
                <a:ea typeface="+mn-ea"/>
                <a:cs typeface="+mn-cs"/>
              </a:rPr>
              <a:t/>
            </a:r>
            <a:br>
              <a:rPr lang="en-US" sz="2000" cap="none" spc="0" dirty="0">
                <a:solidFill>
                  <a:prstClr val="black">
                    <a:lumMod val="95000"/>
                    <a:lumOff val="5000"/>
                  </a:prstClr>
                </a:solidFill>
                <a:latin typeface="Tw Cen MT" panose="020B0602020104020603"/>
                <a:ea typeface="+mn-ea"/>
                <a:cs typeface="+mn-cs"/>
              </a:rPr>
            </a:br>
            <a:r>
              <a:rPr lang="en-US" sz="2000" cap="none" spc="0" dirty="0">
                <a:solidFill>
                  <a:prstClr val="black">
                    <a:lumMod val="95000"/>
                    <a:lumOff val="5000"/>
                  </a:prstClr>
                </a:solidFill>
                <a:latin typeface="Tw Cen MT" panose="020B0602020104020603"/>
                <a:ea typeface="+mn-ea"/>
                <a:cs typeface="+mn-cs"/>
              </a:rPr>
              <a:t/>
            </a:r>
            <a:br>
              <a:rPr lang="en-US" sz="2000" cap="none" spc="0" dirty="0">
                <a:solidFill>
                  <a:prstClr val="black">
                    <a:lumMod val="95000"/>
                    <a:lumOff val="5000"/>
                  </a:prstClr>
                </a:solidFill>
                <a:latin typeface="Tw Cen MT" panose="020B0602020104020603"/>
                <a:ea typeface="+mn-ea"/>
                <a:cs typeface="+mn-cs"/>
              </a:rPr>
            </a:br>
            <a:endParaRPr lang="en-US" sz="2000" dirty="0"/>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4407" b="14407"/>
          <a:stretch>
            <a:fillRect/>
          </a:stretch>
        </p:blipFill>
        <p:spPr/>
      </p:pic>
      <p:sp>
        <p:nvSpPr>
          <p:cNvPr id="4" name="Text Placeholder 3"/>
          <p:cNvSpPr>
            <a:spLocks noGrp="1"/>
          </p:cNvSpPr>
          <p:nvPr>
            <p:ph type="body" sz="half" idx="2"/>
          </p:nvPr>
        </p:nvSpPr>
        <p:spPr/>
        <p:txBody>
          <a:bodyPr>
            <a:noAutofit/>
          </a:bodyPr>
          <a:lstStyle/>
          <a:p>
            <a:r>
              <a:rPr lang="en-US" sz="2400" dirty="0" smtClean="0"/>
              <a:t>THE DIVERSITY OF THE NEW ENGLAND ECONOMY</a:t>
            </a:r>
            <a:endParaRPr lang="en-US" sz="2400" dirty="0"/>
          </a:p>
        </p:txBody>
      </p:sp>
    </p:spTree>
    <p:extLst>
      <p:ext uri="{BB962C8B-B14F-4D97-AF65-F5344CB8AC3E}">
        <p14:creationId xmlns:p14="http://schemas.microsoft.com/office/powerpoint/2010/main" val="3039929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290054" cy="1499616"/>
          </a:xfrm>
        </p:spPr>
        <p:txBody>
          <a:bodyPr>
            <a:normAutofit fontScale="90000"/>
          </a:bodyPr>
          <a:lstStyle/>
          <a:p>
            <a:r>
              <a:rPr lang="en-US" dirty="0" smtClean="0"/>
              <a:t>The Puritans really did seek religious freedom.  For themselves…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600200"/>
            <a:ext cx="7086600" cy="4636740"/>
          </a:xfrm>
        </p:spPr>
      </p:pic>
      <p:sp>
        <p:nvSpPr>
          <p:cNvPr id="6" name="Rounded Rectangle 5"/>
          <p:cNvSpPr/>
          <p:nvPr/>
        </p:nvSpPr>
        <p:spPr>
          <a:xfrm>
            <a:off x="762000" y="5791200"/>
            <a:ext cx="7467600" cy="762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Religious freedom for oneself and religious toleration are two separate ideas!</a:t>
            </a:r>
            <a:endParaRPr lang="en-US" dirty="0"/>
          </a:p>
        </p:txBody>
      </p:sp>
    </p:spTree>
    <p:extLst>
      <p:ext uri="{BB962C8B-B14F-4D97-AF65-F5344CB8AC3E}">
        <p14:creationId xmlns:p14="http://schemas.microsoft.com/office/powerpoint/2010/main" val="3134245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Religious intolerance towards others was common.  Quakers were hanged!</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05000"/>
            <a:ext cx="5184648" cy="4267200"/>
          </a:xfrm>
        </p:spPr>
      </p:pic>
      <p:sp>
        <p:nvSpPr>
          <p:cNvPr id="3" name="Rounded Rectangle 2"/>
          <p:cNvSpPr/>
          <p:nvPr/>
        </p:nvSpPr>
        <p:spPr>
          <a:xfrm>
            <a:off x="6172200" y="1905000"/>
            <a:ext cx="2362200" cy="434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Mary Dyer was a Quaker who repeatedly attempted to covert Puritans to the tenets of her religion.  In the summer of 1660, Dyer was executed by hanging by the Puritans of that region – who feared that her efforts to disrupt their religious practices were a danger to society. </a:t>
            </a:r>
            <a:endParaRPr lang="en-US" dirty="0"/>
          </a:p>
        </p:txBody>
      </p:sp>
    </p:spTree>
    <p:extLst>
      <p:ext uri="{BB962C8B-B14F-4D97-AF65-F5344CB8AC3E}">
        <p14:creationId xmlns:p14="http://schemas.microsoft.com/office/powerpoint/2010/main" val="21885931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B4028482-F53A-4442-AB14-9B7A43F44F96}"/>
    </a:ext>
  </a:extLst>
</a:theme>
</file>

<file path=docProps/app.xml><?xml version="1.0" encoding="utf-8"?>
<Properties xmlns="http://schemas.openxmlformats.org/officeDocument/2006/extended-properties" xmlns:vt="http://schemas.openxmlformats.org/officeDocument/2006/docPropsVTypes">
  <Template>Integral</Template>
  <TotalTime>2163</TotalTime>
  <Words>4100</Words>
  <Application>Microsoft Office PowerPoint</Application>
  <PresentationFormat>On-screen Show (4:3)</PresentationFormat>
  <Paragraphs>157</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Integral</vt:lpstr>
      <vt:lpstr>The English colonies,  1607 - 1754</vt:lpstr>
      <vt:lpstr>The new England colonies</vt:lpstr>
      <vt:lpstr>Map of the New England Colonies</vt:lpstr>
      <vt:lpstr>The Puritan Work Ethic and Thrift</vt:lpstr>
      <vt:lpstr>Usury: the idea of commonwealth</vt:lpstr>
      <vt:lpstr>Economic Opportunity</vt:lpstr>
      <vt:lpstr>Fur trapping  Timber  Fishing and Whaling Shipbuilding  Trade Farming   Cattle Ranching  All of the activities above were possibilities in New England, which had a very diverse economy.   </vt:lpstr>
      <vt:lpstr>The Puritans really did seek religious freedom.  For themselves…</vt:lpstr>
      <vt:lpstr>Religious intolerance towards others was common.  Quakers were hanged!</vt:lpstr>
      <vt:lpstr>Public Education</vt:lpstr>
      <vt:lpstr>The Mayflower Compact</vt:lpstr>
      <vt:lpstr>Town Hall Meetings: DIRECT dEMOCRACY</vt:lpstr>
      <vt:lpstr>The Fundamental Orders of Connecticut</vt:lpstr>
      <vt:lpstr>“A City Upon a Hill” – Original Text </vt:lpstr>
      <vt:lpstr>Rev. Jonathan Winthrop, 1630</vt:lpstr>
      <vt:lpstr>Massachusetts Bay Colony - Puritan New England: “A City Upon a Hill” (1630)</vt:lpstr>
      <vt:lpstr>Why did Puritans choose to leave the Anglican Church in England?</vt:lpstr>
      <vt:lpstr>What did the Puritans expect to happen if they lived as a God-fearing community in Massachusetts? </vt:lpstr>
      <vt:lpstr>How would witnesses respond if Massachusetts Bay Colony was righteous, prosperous, and successful? </vt:lpstr>
      <vt:lpstr>How would the world respond if the Puritans dealt falsely with their God and failed?</vt:lpstr>
      <vt:lpstr>The Southern and Chesapeake Colonies</vt:lpstr>
      <vt:lpstr>A Basic Map of the Southern Colonies</vt:lpstr>
      <vt:lpstr>Economic Origins: The Virginia Company of London</vt:lpstr>
      <vt:lpstr>The Virginia Charter</vt:lpstr>
      <vt:lpstr>Plantation Agriculture in America</vt:lpstr>
      <vt:lpstr>Cash Crops: Rice, Indigo, and Tobacco</vt:lpstr>
      <vt:lpstr>Subsistence Farming</vt:lpstr>
      <vt:lpstr>Hierarchical System: Wealthy, Noble Landowners, Poor Farmer Workers </vt:lpstr>
      <vt:lpstr>The Anglican Church</vt:lpstr>
      <vt:lpstr>The Very Wealth and the Rest</vt:lpstr>
      <vt:lpstr>Indentured Servants </vt:lpstr>
      <vt:lpstr>Enslaved Africans</vt:lpstr>
      <vt:lpstr>The House of Burgesses</vt:lpstr>
      <vt:lpstr>Class Conflicts</vt:lpstr>
      <vt:lpstr>A Letter From Indentured Servant Richard Frethorne </vt:lpstr>
      <vt:lpstr>The Health of the Colony at Jamestown </vt:lpstr>
      <vt:lpstr>The Military Defenses at Martin’s Hundred, Jamestown</vt:lpstr>
      <vt:lpstr>“God is merciful and can save with few as well as with many, as he showed at Gilead.” </vt:lpstr>
      <vt:lpstr>Richard Frethorne – Indentured Servant at Martin’s hundred, Jamestown, Virginia</vt:lpstr>
      <vt:lpstr>Richard Frethorne’s Wish List </vt:lpstr>
      <vt:lpstr>Urgency</vt:lpstr>
      <vt:lpstr>Reliability</vt:lpstr>
      <vt:lpstr>The Middle Colonies: Pennsylvania, new York, New Jersey, And Delaware</vt:lpstr>
      <vt:lpstr>Where are the Middle Colonies?</vt:lpstr>
      <vt:lpstr>Economic Opportunity, Social Mobility</vt:lpstr>
      <vt:lpstr>Small Farmers, Wheat for export</vt:lpstr>
      <vt:lpstr>Shipbuilding, Trade, and Centers of Commerce</vt:lpstr>
      <vt:lpstr>Middle Class of Artisans and Skilled Workers</vt:lpstr>
      <vt:lpstr>English, Dutch, Swedish, German, Scots-Irish…</vt:lpstr>
      <vt:lpstr>Religious Diversity</vt:lpstr>
      <vt:lpstr>Greater Social Mobility</vt:lpstr>
      <vt:lpstr>William Penn’s “Holy Experiment”</vt:lpstr>
      <vt:lpstr>Religious Freedom</vt:lpstr>
      <vt:lpstr>Land Ownership and Voting Rights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notes on the New England colonies</dc:title>
  <dc:creator>Adam</dc:creator>
  <cp:lastModifiedBy>Adam</cp:lastModifiedBy>
  <cp:revision>29</cp:revision>
  <dcterms:created xsi:type="dcterms:W3CDTF">2013-09-09T01:10:52Z</dcterms:created>
  <dcterms:modified xsi:type="dcterms:W3CDTF">2016-09-12T02:24:39Z</dcterms:modified>
</cp:coreProperties>
</file>